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9"/>
  </p:notesMasterIdLst>
  <p:handoutMasterIdLst>
    <p:handoutMasterId r:id="rId160"/>
  </p:handoutMasterIdLst>
  <p:sldIdLst>
    <p:sldId id="256" r:id="rId2"/>
    <p:sldId id="363" r:id="rId3"/>
    <p:sldId id="362" r:id="rId4"/>
    <p:sldId id="452" r:id="rId5"/>
    <p:sldId id="453" r:id="rId6"/>
    <p:sldId id="454" r:id="rId7"/>
    <p:sldId id="455" r:id="rId8"/>
    <p:sldId id="456" r:id="rId9"/>
    <p:sldId id="457" r:id="rId10"/>
    <p:sldId id="513" r:id="rId11"/>
    <p:sldId id="515" r:id="rId12"/>
    <p:sldId id="458" r:id="rId13"/>
    <p:sldId id="516" r:id="rId14"/>
    <p:sldId id="514" r:id="rId15"/>
    <p:sldId id="461" r:id="rId16"/>
    <p:sldId id="462" r:id="rId17"/>
    <p:sldId id="463" r:id="rId18"/>
    <p:sldId id="466" r:id="rId19"/>
    <p:sldId id="470" r:id="rId20"/>
    <p:sldId id="468" r:id="rId21"/>
    <p:sldId id="517" r:id="rId22"/>
    <p:sldId id="467" r:id="rId23"/>
    <p:sldId id="469" r:id="rId24"/>
    <p:sldId id="471" r:id="rId25"/>
    <p:sldId id="518" r:id="rId26"/>
    <p:sldId id="472" r:id="rId27"/>
    <p:sldId id="473" r:id="rId28"/>
    <p:sldId id="474" r:id="rId29"/>
    <p:sldId id="519" r:id="rId30"/>
    <p:sldId id="475" r:id="rId31"/>
    <p:sldId id="476" r:id="rId32"/>
    <p:sldId id="477" r:id="rId33"/>
    <p:sldId id="478" r:id="rId34"/>
    <p:sldId id="479" r:id="rId35"/>
    <p:sldId id="480" r:id="rId36"/>
    <p:sldId id="464" r:id="rId37"/>
    <p:sldId id="465" r:id="rId38"/>
    <p:sldId id="481" r:id="rId39"/>
    <p:sldId id="522" r:id="rId40"/>
    <p:sldId id="482" r:id="rId41"/>
    <p:sldId id="520" r:id="rId42"/>
    <p:sldId id="521" r:id="rId43"/>
    <p:sldId id="483" r:id="rId44"/>
    <p:sldId id="498" r:id="rId45"/>
    <p:sldId id="485" r:id="rId46"/>
    <p:sldId id="497" r:id="rId47"/>
    <p:sldId id="499" r:id="rId48"/>
    <p:sldId id="500" r:id="rId49"/>
    <p:sldId id="501" r:id="rId50"/>
    <p:sldId id="502" r:id="rId51"/>
    <p:sldId id="503" r:id="rId52"/>
    <p:sldId id="504" r:id="rId53"/>
    <p:sldId id="505" r:id="rId54"/>
    <p:sldId id="511" r:id="rId55"/>
    <p:sldId id="512" r:id="rId56"/>
    <p:sldId id="508" r:id="rId57"/>
    <p:sldId id="509" r:id="rId58"/>
    <p:sldId id="276" r:id="rId59"/>
    <p:sldId id="366" r:id="rId60"/>
    <p:sldId id="365" r:id="rId61"/>
    <p:sldId id="446" r:id="rId62"/>
    <p:sldId id="367" r:id="rId63"/>
    <p:sldId id="368" r:id="rId64"/>
    <p:sldId id="369" r:id="rId65"/>
    <p:sldId id="370" r:id="rId66"/>
    <p:sldId id="375" r:id="rId67"/>
    <p:sldId id="371" r:id="rId68"/>
    <p:sldId id="372" r:id="rId69"/>
    <p:sldId id="373" r:id="rId70"/>
    <p:sldId id="374" r:id="rId71"/>
    <p:sldId id="377" r:id="rId72"/>
    <p:sldId id="376" r:id="rId73"/>
    <p:sldId id="378" r:id="rId74"/>
    <p:sldId id="379" r:id="rId75"/>
    <p:sldId id="381" r:id="rId76"/>
    <p:sldId id="380"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01" r:id="rId96"/>
    <p:sldId id="400" r:id="rId97"/>
    <p:sldId id="402" r:id="rId98"/>
    <p:sldId id="403" r:id="rId99"/>
    <p:sldId id="404" r:id="rId100"/>
    <p:sldId id="405" r:id="rId101"/>
    <p:sldId id="407" r:id="rId102"/>
    <p:sldId id="408" r:id="rId103"/>
    <p:sldId id="409" r:id="rId104"/>
    <p:sldId id="410" r:id="rId105"/>
    <p:sldId id="412" r:id="rId106"/>
    <p:sldId id="411" r:id="rId107"/>
    <p:sldId id="413" r:id="rId108"/>
    <p:sldId id="414" r:id="rId109"/>
    <p:sldId id="415" r:id="rId110"/>
    <p:sldId id="406" r:id="rId111"/>
    <p:sldId id="435" r:id="rId112"/>
    <p:sldId id="436" r:id="rId113"/>
    <p:sldId id="416" r:id="rId114"/>
    <p:sldId id="450" r:id="rId115"/>
    <p:sldId id="417" r:id="rId116"/>
    <p:sldId id="418" r:id="rId117"/>
    <p:sldId id="419"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20" r:id="rId132"/>
    <p:sldId id="437" r:id="rId133"/>
    <p:sldId id="438" r:id="rId134"/>
    <p:sldId id="439" r:id="rId135"/>
    <p:sldId id="421" r:id="rId136"/>
    <p:sldId id="440" r:id="rId137"/>
    <p:sldId id="441" r:id="rId138"/>
    <p:sldId id="442" r:id="rId139"/>
    <p:sldId id="443" r:id="rId140"/>
    <p:sldId id="444" r:id="rId141"/>
    <p:sldId id="447" r:id="rId142"/>
    <p:sldId id="445" r:id="rId143"/>
    <p:sldId id="448" r:id="rId144"/>
    <p:sldId id="449" r:id="rId145"/>
    <p:sldId id="451" r:id="rId146"/>
    <p:sldId id="486" r:id="rId147"/>
    <p:sldId id="487" r:id="rId148"/>
    <p:sldId id="488" r:id="rId149"/>
    <p:sldId id="489" r:id="rId150"/>
    <p:sldId id="490" r:id="rId151"/>
    <p:sldId id="491" r:id="rId152"/>
    <p:sldId id="492" r:id="rId153"/>
    <p:sldId id="493" r:id="rId154"/>
    <p:sldId id="494" r:id="rId155"/>
    <p:sldId id="495" r:id="rId156"/>
    <p:sldId id="496" r:id="rId157"/>
    <p:sldId id="364" r:id="rId158"/>
  </p:sldIdLst>
  <p:sldSz cx="12192000" cy="6858000"/>
  <p:notesSz cx="6858000" cy="9144000"/>
  <p:embeddedFontLst>
    <p:embeddedFont>
      <p:font typeface="微軟正黑體" panose="020B0604030504040204" pitchFamily="34" charset="-120"/>
      <p:regular r:id="rId161"/>
      <p:bold r:id="rId162"/>
    </p:embeddedFont>
    <p:embeddedFont>
      <p:font typeface="Calibri" panose="020F0502020204030204" pitchFamily="34" charset="0"/>
      <p:regular r:id="rId163"/>
      <p:bold r:id="rId164"/>
      <p:italic r:id="rId165"/>
      <p:boldItalic r:id="rId166"/>
    </p:embeddedFont>
    <p:embeddedFont>
      <p:font typeface="Meslo LG M for Powerline" panose="020B0609030804020204" charset="0"/>
      <p:regular r:id="rId167"/>
      <p:bold r:id="rId168"/>
      <p:italic r:id="rId169"/>
      <p:boldItalic r:id="rId170"/>
    </p:embeddedFont>
    <p:embeddedFont>
      <p:font typeface="Cambria Math" panose="02040503050406030204" pitchFamily="18" charset="0"/>
      <p:regular r:id="rId171"/>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8" autoAdjust="0"/>
    <p:restoredTop sz="94660"/>
  </p:normalViewPr>
  <p:slideViewPr>
    <p:cSldViewPr snapToGrid="0">
      <p:cViewPr varScale="1">
        <p:scale>
          <a:sx n="84" d="100"/>
          <a:sy n="84" d="100"/>
        </p:scale>
        <p:origin x="523"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70"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xmlns="" id="{ACC384F3-3354-49B5-9FB2-5003CE021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a:extLst>
              <a:ext uri="{FF2B5EF4-FFF2-40B4-BE49-F238E27FC236}">
                <a16:creationId xmlns:a16="http://schemas.microsoft.com/office/drawing/2014/main" xmlns="" id="{43928598-C951-4F12-A1C2-5D2E26CADF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E4C83-8F64-4E29-91B9-0017BF1F34A9}" type="datetimeFigureOut">
              <a:rPr lang="en-US" smtClean="0"/>
              <a:t>5/25/2020</a:t>
            </a:fld>
            <a:endParaRPr lang="en-US" dirty="0"/>
          </a:p>
        </p:txBody>
      </p:sp>
      <p:sp>
        <p:nvSpPr>
          <p:cNvPr id="4" name="頁尾版面配置區 3">
            <a:extLst>
              <a:ext uri="{FF2B5EF4-FFF2-40B4-BE49-F238E27FC236}">
                <a16:creationId xmlns:a16="http://schemas.microsoft.com/office/drawing/2014/main" xmlns="" id="{A145B1CF-C6B2-4C46-84FD-6EAF541AA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投影片編號版面配置區 4">
            <a:extLst>
              <a:ext uri="{FF2B5EF4-FFF2-40B4-BE49-F238E27FC236}">
                <a16:creationId xmlns:a16="http://schemas.microsoft.com/office/drawing/2014/main" xmlns="" id="{AE82A90D-28E7-43DA-B33D-CB116BFB22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437D4-F5B2-4068-998F-6C4F47041151}" type="slidenum">
              <a:rPr lang="en-US" smtClean="0"/>
              <a:t>‹#›</a:t>
            </a:fld>
            <a:endParaRPr lang="en-US" dirty="0"/>
          </a:p>
        </p:txBody>
      </p:sp>
    </p:spTree>
    <p:extLst>
      <p:ext uri="{BB962C8B-B14F-4D97-AF65-F5344CB8AC3E}">
        <p14:creationId xmlns:p14="http://schemas.microsoft.com/office/powerpoint/2010/main" val="20955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A45D3-9EDB-4B35-90F9-382768275B83}" type="datetimeFigureOut">
              <a:rPr lang="en-US" smtClean="0"/>
              <a:t>5/25/2020</a:t>
            </a:fld>
            <a:endParaRPr 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78C7-0E09-422F-A949-E582D1091C4B}" type="slidenum">
              <a:rPr lang="en-US" smtClean="0"/>
              <a:t>‹#›</a:t>
            </a:fld>
            <a:endParaRPr lang="en-US" dirty="0"/>
          </a:p>
        </p:txBody>
      </p:sp>
    </p:spTree>
    <p:extLst>
      <p:ext uri="{BB962C8B-B14F-4D97-AF65-F5344CB8AC3E}">
        <p14:creationId xmlns:p14="http://schemas.microsoft.com/office/powerpoint/2010/main" val="294820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8C78C7-0E09-422F-A949-E582D1091C4B}" type="slidenum">
              <a:rPr lang="en-US" smtClean="0"/>
              <a:t>14</a:t>
            </a:fld>
            <a:endParaRPr lang="en-US" dirty="0"/>
          </a:p>
        </p:txBody>
      </p:sp>
    </p:spTree>
    <p:extLst>
      <p:ext uri="{BB962C8B-B14F-4D97-AF65-F5344CB8AC3E}">
        <p14:creationId xmlns:p14="http://schemas.microsoft.com/office/powerpoint/2010/main" val="208719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8C78C7-0E09-422F-A949-E582D1091C4B}" type="slidenum">
              <a:rPr lang="en-US" smtClean="0"/>
              <a:t>77</a:t>
            </a:fld>
            <a:endParaRPr lang="en-US" dirty="0"/>
          </a:p>
        </p:txBody>
      </p:sp>
    </p:spTree>
    <p:extLst>
      <p:ext uri="{BB962C8B-B14F-4D97-AF65-F5344CB8AC3E}">
        <p14:creationId xmlns:p14="http://schemas.microsoft.com/office/powerpoint/2010/main" val="3549664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B5B87A6-8B3D-429B-8F2E-01782DCE337E}"/>
              </a:ext>
            </a:extLst>
          </p:cNvPr>
          <p:cNvSpPr>
            <a:spLocks noGrp="1"/>
          </p:cNvSpPr>
          <p:nvPr>
            <p:ph type="ctrTitle"/>
          </p:nvPr>
        </p:nvSpPr>
        <p:spPr>
          <a:xfrm>
            <a:off x="1524000" y="1122363"/>
            <a:ext cx="9144000" cy="2387600"/>
          </a:xfrm>
        </p:spPr>
        <p:txBody>
          <a:bodyPr anchor="b">
            <a:normAutofit/>
          </a:bodyPr>
          <a:lstStyle>
            <a:lvl1pPr algn="l">
              <a:defRPr sz="4400"/>
            </a:lvl1pPr>
          </a:lstStyle>
          <a:p>
            <a:r>
              <a:rPr lang="zh-TW" altLang="en-US" dirty="0"/>
              <a:t>按一下以編輯母片標題樣</a:t>
            </a:r>
          </a:p>
        </p:txBody>
      </p:sp>
      <p:sp>
        <p:nvSpPr>
          <p:cNvPr id="3" name="副標題 2">
            <a:extLst>
              <a:ext uri="{FF2B5EF4-FFF2-40B4-BE49-F238E27FC236}">
                <a16:creationId xmlns:a16="http://schemas.microsoft.com/office/drawing/2014/main" xmlns="" id="{1A343A09-1A04-4028-BA2C-C98585BB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5" name="頁尾版面配置區 4">
            <a:extLst>
              <a:ext uri="{FF2B5EF4-FFF2-40B4-BE49-F238E27FC236}">
                <a16:creationId xmlns:a16="http://schemas.microsoft.com/office/drawing/2014/main" xmlns="" id="{0BD317D1-BFF9-4421-A46A-93FC5ED6277A}"/>
              </a:ext>
            </a:extLst>
          </p:cNvPr>
          <p:cNvSpPr>
            <a:spLocks noGrp="1"/>
          </p:cNvSpPr>
          <p:nvPr>
            <p:ph type="ftr" sz="quarter" idx="11"/>
          </p:nvPr>
        </p:nvSpPr>
        <p:spPr/>
        <p:txBody>
          <a:bodyPr/>
          <a:lstStyle/>
          <a:p>
            <a:endParaRPr lang="zh-TW" altLang="en-US"/>
          </a:p>
        </p:txBody>
      </p:sp>
      <p:sp>
        <p:nvSpPr>
          <p:cNvPr id="9" name="Rectangle 2">
            <a:extLst>
              <a:ext uri="{FF2B5EF4-FFF2-40B4-BE49-F238E27FC236}">
                <a16:creationId xmlns:a16="http://schemas.microsoft.com/office/drawing/2014/main" xmlns="" id="{2A6C6B8C-DB2D-4316-B006-C8D85BD4E233}"/>
              </a:ext>
            </a:extLst>
          </p:cNvPr>
          <p:cNvSpPr>
            <a:spLocks noChangeArrowheads="1"/>
          </p:cNvSpPr>
          <p:nvPr userDrawn="1"/>
        </p:nvSpPr>
        <p:spPr bwMode="gray">
          <a:xfrm>
            <a:off x="1524000" y="3521471"/>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Tree>
    <p:extLst>
      <p:ext uri="{BB962C8B-B14F-4D97-AF65-F5344CB8AC3E}">
        <p14:creationId xmlns:p14="http://schemas.microsoft.com/office/powerpoint/2010/main" val="2541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3B75D2C-D79B-43F2-8C38-AC276A701AF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43A1B8C0-29C1-4EB8-B015-A6E7B2E066B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xmlns="" id="{78029988-6E18-4481-99ED-516887D5F6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4A4C9D97-6ACC-4A89-82FF-9ED0B649501F}"/>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7056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30159CE7-D887-49D7-A385-8DE2DF90114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1BBDE4A0-B5DB-4B83-80F5-7E07365638E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xmlns="" id="{3F417E0E-0028-4513-AB03-C3667ABC8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E5413E9A-5871-4DD7-96FB-FFF0873F0B59}"/>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8403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5BE7398-53F8-49BB-AC5C-189C6FCE5355}"/>
              </a:ext>
            </a:extLst>
          </p:cNvPr>
          <p:cNvSpPr>
            <a:spLocks noGrp="1"/>
          </p:cNvSpPr>
          <p:nvPr>
            <p:ph type="title"/>
          </p:nvPr>
        </p:nvSpPr>
        <p:spPr/>
        <p:txBody>
          <a:bodyPr/>
          <a:lstStyle>
            <a:lvl1pPr>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2F045342-229F-4A39-8D5B-C051DB4C6264}"/>
              </a:ext>
            </a:extLst>
          </p:cNvPr>
          <p:cNvSpPr>
            <a:spLocks noGrp="1"/>
          </p:cNvSpPr>
          <p:nvPr>
            <p:ph idx="1"/>
          </p:nvPr>
        </p:nvSpPr>
        <p:spPr/>
        <p:txBody>
          <a:bodyPr/>
          <a:lstStyle>
            <a:lvl1pPr>
              <a:defRPr sz="3200"/>
            </a:lvl1pPr>
            <a:lvl2pPr marL="685800" indent="-228600">
              <a:buFont typeface="微軟正黑體" panose="020B0604030504040204" pitchFamily="34" charset="-120"/>
              <a:buChar char="-"/>
              <a:defRPr sz="3200"/>
            </a:lvl2pPr>
            <a:lvl3pPr>
              <a:defRPr sz="2800"/>
            </a:lvl3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xmlns="" id="{E5CCCD90-A681-452A-8E20-8F7F5C54001D}"/>
              </a:ext>
            </a:extLst>
          </p:cNvPr>
          <p:cNvSpPr>
            <a:spLocks noGrp="1"/>
          </p:cNvSpPr>
          <p:nvPr>
            <p:ph type="ftr" sz="quarter" idx="11"/>
          </p:nvPr>
        </p:nvSpPr>
        <p:spPr/>
        <p:txBody>
          <a:bodyPr/>
          <a:lstStyle/>
          <a:p>
            <a:endParaRPr lang="zh-TW" altLang="en-US"/>
          </a:p>
        </p:txBody>
      </p:sp>
      <p:sp>
        <p:nvSpPr>
          <p:cNvPr id="7" name="Rectangle 2">
            <a:extLst>
              <a:ext uri="{FF2B5EF4-FFF2-40B4-BE49-F238E27FC236}">
                <a16:creationId xmlns:a16="http://schemas.microsoft.com/office/drawing/2014/main" xmlns="" id="{7017F5B8-D67F-4132-BF01-5C79E30809A0}"/>
              </a:ext>
            </a:extLst>
          </p:cNvPr>
          <p:cNvSpPr>
            <a:spLocks noChangeArrowheads="1"/>
          </p:cNvSpPr>
          <p:nvPr userDrawn="1"/>
        </p:nvSpPr>
        <p:spPr bwMode="gray">
          <a:xfrm>
            <a:off x="838200" y="1554163"/>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9" name="投影片編號版面配置區 5">
            <a:extLst>
              <a:ext uri="{FF2B5EF4-FFF2-40B4-BE49-F238E27FC236}">
                <a16:creationId xmlns:a16="http://schemas.microsoft.com/office/drawing/2014/main" xmlns="" id="{894075FE-947A-43ED-8BEF-29EB0E8CC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Tree>
    <p:extLst>
      <p:ext uri="{BB962C8B-B14F-4D97-AF65-F5344CB8AC3E}">
        <p14:creationId xmlns:p14="http://schemas.microsoft.com/office/powerpoint/2010/main" val="322871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C91AC43-379A-4259-8495-8AE2D1477899}"/>
              </a:ext>
            </a:extLst>
          </p:cNvPr>
          <p:cNvSpPr>
            <a:spLocks noGrp="1"/>
          </p:cNvSpPr>
          <p:nvPr>
            <p:ph type="title"/>
          </p:nvPr>
        </p:nvSpPr>
        <p:spPr>
          <a:xfrm>
            <a:off x="831850" y="1709738"/>
            <a:ext cx="10515600" cy="2852737"/>
          </a:xfrm>
        </p:spPr>
        <p:txBody>
          <a:bodyPr anchor="b">
            <a:normAutofit/>
          </a:bodyPr>
          <a:lstStyle>
            <a:lvl1pPr>
              <a:defRPr sz="4400"/>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xmlns="" id="{68BF5005-F1A6-4448-8478-D0D32497023B}"/>
              </a:ext>
            </a:extLst>
          </p:cNvPr>
          <p:cNvSpPr>
            <a:spLocks noGrp="1"/>
          </p:cNvSpPr>
          <p:nvPr>
            <p:ph type="body" idx="1"/>
          </p:nvPr>
        </p:nvSpPr>
        <p:spPr>
          <a:xfrm>
            <a:off x="831850" y="470931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5" name="頁尾版面配置區 4">
            <a:extLst>
              <a:ext uri="{FF2B5EF4-FFF2-40B4-BE49-F238E27FC236}">
                <a16:creationId xmlns:a16="http://schemas.microsoft.com/office/drawing/2014/main" xmlns="" id="{255ECC15-34DF-49D7-B640-F5254FD9C862}"/>
              </a:ext>
            </a:extLst>
          </p:cNvPr>
          <p:cNvSpPr>
            <a:spLocks noGrp="1"/>
          </p:cNvSpPr>
          <p:nvPr>
            <p:ph type="ftr" sz="quarter" idx="11"/>
          </p:nvPr>
        </p:nvSpPr>
        <p:spPr/>
        <p:txBody>
          <a:bodyPr/>
          <a:lstStyle/>
          <a:p>
            <a:endParaRPr lang="zh-TW" altLang="en-US"/>
          </a:p>
        </p:txBody>
      </p:sp>
      <p:sp>
        <p:nvSpPr>
          <p:cNvPr id="8" name="Rectangle 2">
            <a:extLst>
              <a:ext uri="{FF2B5EF4-FFF2-40B4-BE49-F238E27FC236}">
                <a16:creationId xmlns:a16="http://schemas.microsoft.com/office/drawing/2014/main" xmlns="" id="{1052BD61-1DDD-49FB-AF6D-A64EA0DAD509}"/>
              </a:ext>
            </a:extLst>
          </p:cNvPr>
          <p:cNvSpPr>
            <a:spLocks noChangeArrowheads="1"/>
          </p:cNvSpPr>
          <p:nvPr userDrawn="1"/>
        </p:nvSpPr>
        <p:spPr bwMode="gray">
          <a:xfrm>
            <a:off x="831850" y="4535686"/>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10" name="投影片編號版面配置區 5">
            <a:extLst>
              <a:ext uri="{FF2B5EF4-FFF2-40B4-BE49-F238E27FC236}">
                <a16:creationId xmlns:a16="http://schemas.microsoft.com/office/drawing/2014/main" xmlns="" id="{F74A7EF0-4D44-4D66-AFC5-5711BEE2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Tree>
    <p:extLst>
      <p:ext uri="{BB962C8B-B14F-4D97-AF65-F5344CB8AC3E}">
        <p14:creationId xmlns:p14="http://schemas.microsoft.com/office/powerpoint/2010/main" val="425695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B8AD6593-D730-4F0D-8131-F82FECF663E4}"/>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766AD425-FFA0-4BD7-9DAA-0A9699090F86}"/>
              </a:ext>
            </a:extLst>
          </p:cNvPr>
          <p:cNvSpPr>
            <a:spLocks noGrp="1"/>
          </p:cNvSpPr>
          <p:nvPr>
            <p:ph sz="half" idx="1"/>
          </p:nvPr>
        </p:nvSpPr>
        <p:spPr>
          <a:xfrm>
            <a:off x="838200" y="1825625"/>
            <a:ext cx="5181600" cy="435133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xmlns="" id="{AC29B846-C36F-4AB5-B5C3-AFF6A5A190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xmlns="" id="{1FF2B959-45F3-4686-9109-D81DECB66E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CAAED642-5723-4100-8F51-3A02059162AB}"/>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3739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385E793-29ED-4F52-8A72-F47E0654CEDB}"/>
              </a:ext>
            </a:extLst>
          </p:cNvPr>
          <p:cNvSpPr>
            <a:spLocks noGrp="1"/>
          </p:cNvSpPr>
          <p:nvPr>
            <p:ph type="title"/>
          </p:nvPr>
        </p:nvSpPr>
        <p:spPr>
          <a:xfrm>
            <a:off x="839788" y="365125"/>
            <a:ext cx="10515600" cy="1325563"/>
          </a:xfrm>
        </p:spPr>
        <p:txBody>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xmlns="" id="{E3EB8252-259F-4702-A60F-FB8BD4A04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a16="http://schemas.microsoft.com/office/drawing/2014/main" xmlns="" id="{A4F04AAC-3D99-4A4B-BC65-01A81021B6E4}"/>
              </a:ext>
            </a:extLst>
          </p:cNvPr>
          <p:cNvSpPr>
            <a:spLocks noGrp="1"/>
          </p:cNvSpPr>
          <p:nvPr>
            <p:ph sz="half" idx="2"/>
          </p:nvPr>
        </p:nvSpPr>
        <p:spPr>
          <a:xfrm>
            <a:off x="839788" y="2505075"/>
            <a:ext cx="5157787" cy="368458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a16="http://schemas.microsoft.com/office/drawing/2014/main" xmlns="" id="{A07FF9DA-9D67-4067-8DF6-B0A00982E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xmlns="" id="{829792DE-A5D1-4AD8-8033-F27876EB95B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頁尾版面配置區 7">
            <a:extLst>
              <a:ext uri="{FF2B5EF4-FFF2-40B4-BE49-F238E27FC236}">
                <a16:creationId xmlns:a16="http://schemas.microsoft.com/office/drawing/2014/main" xmlns="" id="{8F341D40-06BC-46CE-B3FB-26960C410A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xmlns="" id="{FC9F49EF-88AE-4240-911E-E64FE211A9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82999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5FC912B-D046-40C5-8994-8F4825C83834}"/>
              </a:ext>
            </a:extLst>
          </p:cNvPr>
          <p:cNvSpPr>
            <a:spLocks noGrp="1"/>
          </p:cNvSpPr>
          <p:nvPr>
            <p:ph type="title"/>
          </p:nvPr>
        </p:nvSpPr>
        <p:spPr/>
        <p:txBody>
          <a:bodyPr/>
          <a:lstStyle/>
          <a:p>
            <a:r>
              <a:rPr lang="zh-TW" altLang="en-US" dirty="0"/>
              <a:t>按一下以編輯母片標題樣式</a:t>
            </a:r>
          </a:p>
        </p:txBody>
      </p:sp>
      <p:sp>
        <p:nvSpPr>
          <p:cNvPr id="4" name="頁尾版面配置區 3">
            <a:extLst>
              <a:ext uri="{FF2B5EF4-FFF2-40B4-BE49-F238E27FC236}">
                <a16:creationId xmlns:a16="http://schemas.microsoft.com/office/drawing/2014/main" xmlns="" id="{7021ADCC-A8BF-4305-8FCB-E42883ADFD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xmlns="" id="{1C983390-D983-469F-92B3-0FB55135C702}"/>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4089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頁尾版面配置區 2">
            <a:extLst>
              <a:ext uri="{FF2B5EF4-FFF2-40B4-BE49-F238E27FC236}">
                <a16:creationId xmlns:a16="http://schemas.microsoft.com/office/drawing/2014/main" xmlns="" id="{AA311577-74CC-480B-BC62-3C7DE029136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xmlns="" id="{24A413EF-8CBB-4E3A-A1B3-BC0D71D21D76}"/>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74532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4C8D31A-6860-4327-ADC2-879E175BA542}"/>
              </a:ext>
            </a:extLst>
          </p:cNvPr>
          <p:cNvSpPr>
            <a:spLocks noGrp="1"/>
          </p:cNvSpPr>
          <p:nvPr>
            <p:ph type="title"/>
          </p:nvPr>
        </p:nvSpPr>
        <p:spPr>
          <a:xfrm>
            <a:off x="839788" y="457200"/>
            <a:ext cx="3932237" cy="1600200"/>
          </a:xfrm>
        </p:spPr>
        <p:txBody>
          <a:bodyPr anchor="b"/>
          <a:lstStyle>
            <a:lvl1pPr>
              <a:defRPr sz="3200"/>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xmlns="" id="{C8D8AA78-38D4-4408-82E4-84667E93A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E8C90444-56BB-4C3D-8867-E248858E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a16="http://schemas.microsoft.com/office/drawing/2014/main" xmlns="" id="{E9742781-B003-47CA-BA87-A593115EF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27E34C80-5C1A-4EC1-9AA9-D3A5937ADDE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155402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CA8CB9-C3FC-44F6-A59F-696AC9C6B6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2D57401B-88D5-4358-B70C-00482349D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2165C8D1-9846-4761-A31E-007DC878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a16="http://schemas.microsoft.com/office/drawing/2014/main" xmlns="" id="{CD8AE608-E16B-4519-899F-45220F096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B9A7A2DF-B5CC-4B17-BC44-6957DE2DBF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3227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xmlns="" id="{00597546-5ED0-4282-9109-BD9734F625D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版面配置區 1">
            <a:extLst>
              <a:ext uri="{FF2B5EF4-FFF2-40B4-BE49-F238E27FC236}">
                <a16:creationId xmlns:a16="http://schemas.microsoft.com/office/drawing/2014/main" xmlns="" id="{91B28E0D-89FB-4A92-BBFE-EDFCD8BCD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xmlns="" id="{FA552B89-BA26-4DDE-A8CA-805DB272C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dirty="0"/>
              <a:t>第五層</a:t>
            </a:r>
            <a:endParaRPr lang="en-US" altLang="zh-TW" dirty="0"/>
          </a:p>
          <a:p>
            <a:pPr lvl="4"/>
            <a:endParaRPr lang="zh-TW" altLang="en-US" dirty="0"/>
          </a:p>
        </p:txBody>
      </p:sp>
      <p:sp>
        <p:nvSpPr>
          <p:cNvPr id="5" name="頁尾版面配置區 4">
            <a:extLst>
              <a:ext uri="{FF2B5EF4-FFF2-40B4-BE49-F238E27FC236}">
                <a16:creationId xmlns:a16="http://schemas.microsoft.com/office/drawing/2014/main" xmlns="" id="{7A571A9B-7025-4626-B816-04D8C6C7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xmlns="" id="{E1CA2AC4-AFC6-49B8-B44E-114093D0F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
        <p:nvSpPr>
          <p:cNvPr id="13" name="投影片編號版面配置區 5">
            <a:extLst>
              <a:ext uri="{FF2B5EF4-FFF2-40B4-BE49-F238E27FC236}">
                <a16:creationId xmlns:a16="http://schemas.microsoft.com/office/drawing/2014/main" xmlns="" id="{FF26AE15-66AD-407A-9775-87F968DC142D}"/>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Made by </a:t>
            </a:r>
            <a:r>
              <a:rPr lang="zh-TW" altLang="en-US"/>
              <a:t>培訓團隊群</a:t>
            </a:r>
            <a:endParaRPr lang="zh-TW" altLang="en-US" dirty="0"/>
          </a:p>
        </p:txBody>
      </p:sp>
      <p:pic>
        <p:nvPicPr>
          <p:cNvPr id="11" name="圖片 10">
            <a:extLst>
              <a:ext uri="{FF2B5EF4-FFF2-40B4-BE49-F238E27FC236}">
                <a16:creationId xmlns:a16="http://schemas.microsoft.com/office/drawing/2014/main" xmlns="" id="{E0AD78CA-FF7F-424B-BEE4-5FCF96CC4DB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8475" t="30952" b="29893"/>
          <a:stretch/>
        </p:blipFill>
        <p:spPr>
          <a:xfrm>
            <a:off x="11363917" y="6330120"/>
            <a:ext cx="764583" cy="327096"/>
          </a:xfrm>
          <a:prstGeom prst="rect">
            <a:avLst/>
          </a:prstGeom>
        </p:spPr>
      </p:pic>
      <p:sp>
        <p:nvSpPr>
          <p:cNvPr id="14" name="投影片編號版面配置區 5">
            <a:extLst>
              <a:ext uri="{FF2B5EF4-FFF2-40B4-BE49-F238E27FC236}">
                <a16:creationId xmlns:a16="http://schemas.microsoft.com/office/drawing/2014/main" xmlns="" id="{7C0D0F99-2382-4474-BB70-BA44DC9F3BA6}"/>
              </a:ext>
            </a:extLst>
          </p:cNvPr>
          <p:cNvSpPr txBox="1">
            <a:spLocks/>
          </p:cNvSpPr>
          <p:nvPr userDrawn="1"/>
        </p:nvSpPr>
        <p:spPr>
          <a:xfrm>
            <a:off x="2159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TW" b="1" i="1" dirty="0">
                <a:solidFill>
                  <a:srgbClr val="898989"/>
                </a:solidFill>
              </a:rPr>
              <a:t>Competitive  Programming</a:t>
            </a:r>
            <a:endParaRPr lang="zh-TW" altLang="en-US" dirty="0"/>
          </a:p>
        </p:txBody>
      </p:sp>
    </p:spTree>
    <p:extLst>
      <p:ext uri="{BB962C8B-B14F-4D97-AF65-F5344CB8AC3E}">
        <p14:creationId xmlns:p14="http://schemas.microsoft.com/office/powerpoint/2010/main" val="167155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altLang="en-US" sz="2800" kern="1200" dirty="0" smtClean="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zh-TW" altLang="en-US" sz="1800" kern="1200" dirty="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700.png"/></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1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1.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paste.ofcode.org/aisT6ShY95ewgpw5JYQPAW"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paste.ofcode.org/cgtJGTtKiJtAkqUTjSYLAj"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1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3CAB24A-E99E-49D8-84E2-C381A7BF50A0}"/>
              </a:ext>
            </a:extLst>
          </p:cNvPr>
          <p:cNvSpPr>
            <a:spLocks noGrp="1"/>
          </p:cNvSpPr>
          <p:nvPr>
            <p:ph type="ctrTitle"/>
          </p:nvPr>
        </p:nvSpPr>
        <p:spPr>
          <a:xfrm>
            <a:off x="1524000" y="1175657"/>
            <a:ext cx="8614788" cy="2253343"/>
          </a:xfrm>
        </p:spPr>
        <p:txBody>
          <a:bodyPr>
            <a:normAutofit/>
          </a:bodyPr>
          <a:lstStyle/>
          <a:p>
            <a:r>
              <a:rPr lang="en-US" altLang="zh-TW" sz="4400" dirty="0"/>
              <a:t/>
            </a:r>
            <a:br>
              <a:rPr lang="en-US" altLang="zh-TW" sz="4400" dirty="0"/>
            </a:br>
            <a:r>
              <a:rPr lang="en-US" altLang="zh-TW" sz="4400" dirty="0"/>
              <a:t>Advanced </a:t>
            </a:r>
            <a:br>
              <a:rPr lang="en-US" altLang="zh-TW" sz="4400" dirty="0"/>
            </a:br>
            <a:r>
              <a:rPr lang="en-US" altLang="zh-TW" sz="4400" dirty="0"/>
              <a:t>Competitive Programming</a:t>
            </a:r>
            <a:endParaRPr lang="zh-TW" altLang="en-US" sz="4400" dirty="0"/>
          </a:p>
        </p:txBody>
      </p:sp>
      <p:sp>
        <p:nvSpPr>
          <p:cNvPr id="3" name="副標題 2">
            <a:extLst>
              <a:ext uri="{FF2B5EF4-FFF2-40B4-BE49-F238E27FC236}">
                <a16:creationId xmlns:a16="http://schemas.microsoft.com/office/drawing/2014/main" xmlns="" id="{7536DEF2-AAE6-4D15-BCF8-A5DCB12359B6}"/>
              </a:ext>
            </a:extLst>
          </p:cNvPr>
          <p:cNvSpPr>
            <a:spLocks noGrp="1"/>
          </p:cNvSpPr>
          <p:nvPr>
            <p:ph type="subTitle" idx="1"/>
          </p:nvPr>
        </p:nvSpPr>
        <p:spPr>
          <a:xfrm>
            <a:off x="1524000" y="3602037"/>
            <a:ext cx="9144000" cy="2621209"/>
          </a:xfrm>
        </p:spPr>
        <p:txBody>
          <a:bodyPr>
            <a:normAutofit fontScale="92500" lnSpcReduction="20000"/>
          </a:bodyPr>
          <a:lstStyle/>
          <a:p>
            <a:endParaRPr lang="en-US" altLang="zh-TW" dirty="0"/>
          </a:p>
          <a:p>
            <a:r>
              <a:rPr lang="zh-TW" altLang="en-US" dirty="0"/>
              <a:t>國立成功大學</a:t>
            </a:r>
            <a:r>
              <a:rPr lang="en-US" altLang="zh-TW" dirty="0"/>
              <a:t>ACM-ICPC</a:t>
            </a:r>
            <a:r>
              <a:rPr lang="zh-TW" altLang="en-US" dirty="0"/>
              <a:t>程式競賽培訓隊</a:t>
            </a:r>
          </a:p>
          <a:p>
            <a:r>
              <a:rPr lang="en-US" altLang="zh-TW" dirty="0"/>
              <a:t>nckuacm@imslab.org</a:t>
            </a:r>
          </a:p>
          <a:p>
            <a:endParaRPr lang="en-US" altLang="zh-TW" dirty="0"/>
          </a:p>
          <a:p>
            <a:r>
              <a:rPr lang="en-US" altLang="zh-TW" dirty="0"/>
              <a:t>Department of Computer Science and Information Engineering</a:t>
            </a:r>
          </a:p>
          <a:p>
            <a:r>
              <a:rPr lang="en-US" altLang="zh-TW" dirty="0"/>
              <a:t>National Cheng Kung University</a:t>
            </a:r>
          </a:p>
          <a:p>
            <a:r>
              <a:rPr lang="en-US" altLang="zh-TW" dirty="0"/>
              <a:t>Tainan, Taiwan</a:t>
            </a:r>
          </a:p>
          <a:p>
            <a:endParaRPr lang="zh-TW" altLang="en-US" dirty="0"/>
          </a:p>
        </p:txBody>
      </p:sp>
    </p:spTree>
    <p:extLst>
      <p:ext uri="{BB962C8B-B14F-4D97-AF65-F5344CB8AC3E}">
        <p14:creationId xmlns:p14="http://schemas.microsoft.com/office/powerpoint/2010/main" val="761351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一個</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圖</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當中</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，邊可以被分類為「匹配邊」與「未匹配邊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」點可以分成「匹配點」與「未匹配點」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右</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圖中紅色的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就是匹配邊，紅色的點是</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匹配點，反之則為未匹配邊與未匹配點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001" y="2358121"/>
            <a:ext cx="3463200" cy="3953779"/>
          </a:xfrm>
          <a:prstGeom prst="rect">
            <a:avLst/>
          </a:prstGeom>
        </p:spPr>
      </p:pic>
    </p:spTree>
    <p:extLst>
      <p:ext uri="{BB962C8B-B14F-4D97-AF65-F5344CB8AC3E}">
        <p14:creationId xmlns:p14="http://schemas.microsoft.com/office/powerpoint/2010/main" val="29046359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每次在找尋增廣路時，都找距離最短，</a:t>
            </a:r>
            <a:r>
              <a:rPr lang="zh-TW" altLang="en-US" dirty="0"/>
              <a:t>也</a:t>
            </a:r>
            <a:r>
              <a:rPr lang="zh-TW" altLang="en-US" dirty="0" smtClean="0"/>
              <a:t>就是</a:t>
            </a:r>
            <a:r>
              <a:rPr lang="zh-TW" altLang="en-US" b="1" dirty="0" smtClean="0"/>
              <a:t>經過邊數最少</a:t>
            </a:r>
            <a:r>
              <a:rPr lang="zh-TW" altLang="en-US" dirty="0" smtClean="0"/>
              <a:t>的增廣路</a:t>
            </a:r>
            <a:r>
              <a:rPr lang="zh-TW" altLang="en-US" dirty="0"/>
              <a:t>，</a:t>
            </a:r>
            <a:r>
              <a:rPr lang="zh-TW" altLang="en-US" dirty="0" smtClean="0"/>
              <a:t>以下圖為</a:t>
            </a:r>
            <a:r>
              <a:rPr lang="zh-TW" altLang="en-US" dirty="0"/>
              <a:t>例</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545" y="2919642"/>
            <a:ext cx="6245923" cy="3313638"/>
          </a:xfrm>
          <a:prstGeom prst="rect">
            <a:avLst/>
          </a:prstGeom>
        </p:spPr>
      </p:pic>
    </p:spTree>
    <p:extLst>
      <p:ext uri="{BB962C8B-B14F-4D97-AF65-F5344CB8AC3E}">
        <p14:creationId xmlns:p14="http://schemas.microsoft.com/office/powerpoint/2010/main" val="31230369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將其轉換為剩餘網路</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6" y="2919642"/>
            <a:ext cx="6245923" cy="3313638"/>
          </a:xfrm>
          <a:prstGeom prst="rect">
            <a:avLst/>
          </a:prstGeom>
        </p:spPr>
      </p:pic>
    </p:spTree>
    <p:extLst>
      <p:ext uri="{BB962C8B-B14F-4D97-AF65-F5344CB8AC3E}">
        <p14:creationId xmlns:p14="http://schemas.microsoft.com/office/powerpoint/2010/main" val="34052014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4"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將其轉換為剩餘網路</a:t>
            </a:r>
            <a:endParaRPr lang="en-US" altLang="zh-TW" dirty="0"/>
          </a:p>
        </p:txBody>
      </p:sp>
    </p:spTree>
    <p:extLst>
      <p:ext uri="{BB962C8B-B14F-4D97-AF65-F5344CB8AC3E}">
        <p14:creationId xmlns:p14="http://schemas.microsoft.com/office/powerpoint/2010/main" val="31919632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3"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找尋最短的增廣路</a:t>
            </a:r>
            <a:endParaRPr lang="en-US" altLang="zh-TW" dirty="0"/>
          </a:p>
        </p:txBody>
      </p:sp>
    </p:spTree>
    <p:extLst>
      <p:ext uri="{BB962C8B-B14F-4D97-AF65-F5344CB8AC3E}">
        <p14:creationId xmlns:p14="http://schemas.microsoft.com/office/powerpoint/2010/main" val="1263793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2"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找尋最短的增廣路</a:t>
                </a:r>
                <a:endParaRPr lang="en-US" altLang="zh-TW" dirty="0" smtClean="0"/>
              </a:p>
              <a:p>
                <a:r>
                  <a:rPr lang="zh-TW" altLang="en-US" dirty="0" smtClean="0"/>
                  <a:t>總</a:t>
                </a:r>
                <a:r>
                  <a:rPr lang="zh-TW" altLang="en-US" dirty="0"/>
                  <a:t>流量</a:t>
                </a:r>
                <a:r>
                  <a:rPr lang="zh-TW" altLang="en-US" dirty="0" smtClean="0"/>
                  <a:t>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4975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1"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a:p>
        </p:txBody>
      </p:sp>
    </p:spTree>
    <p:extLst>
      <p:ext uri="{BB962C8B-B14F-4D97-AF65-F5344CB8AC3E}">
        <p14:creationId xmlns:p14="http://schemas.microsoft.com/office/powerpoint/2010/main" val="27512175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0"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smtClean="0"/>
              </a:p>
              <a:p>
                <a:r>
                  <a:rPr lang="zh-TW" altLang="en-US" dirty="0" smtClean="0"/>
                  <a:t>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894962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0"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a:p>
        </p:txBody>
      </p:sp>
    </p:spTree>
    <p:extLst>
      <p:ext uri="{BB962C8B-B14F-4D97-AF65-F5344CB8AC3E}">
        <p14:creationId xmlns:p14="http://schemas.microsoft.com/office/powerpoint/2010/main" val="6941582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19"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smtClean="0"/>
              </a:p>
              <a:p>
                <a:r>
                  <a:rPr lang="zh-TW" altLang="en-US" dirty="0" smtClean="0"/>
                  <a:t>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16813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19" y="2919642"/>
            <a:ext cx="6245923" cy="331363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發現沒有增廣路了，因此最大流為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6068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001" y="2358120"/>
            <a:ext cx="3463200" cy="3953779"/>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往後的圖示中</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藍色：選取的路徑、點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粉色：選取路徑上的匹配邊</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紅色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：不在選取路徑上的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匹配邊、點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黑色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：不在選取路徑</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未匹配</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邊、點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2817146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r>
                  <a:rPr lang="zh-TW" altLang="en-US" dirty="0" smtClean="0"/>
                  <a:t>設</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為增廣</a:t>
                </a:r>
                <a:r>
                  <a:rPr lang="zh-TW" altLang="en-US" b="1" dirty="0" smtClean="0">
                    <a:solidFill>
                      <a:srgbClr val="FF0000"/>
                    </a:solidFill>
                  </a:rPr>
                  <a:t>前</a:t>
                </a:r>
                <a:r>
                  <a:rPr lang="zh-TW" altLang="en-US" dirty="0" smtClean="0"/>
                  <a:t>的剩餘網路中，源點到</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的最短距離。</a:t>
                </a:r>
                <a:endParaRPr lang="en-US" altLang="zh-TW" dirty="0" smtClean="0"/>
              </a:p>
              <a:p>
                <a:r>
                  <a:rPr lang="zh-TW" altLang="en-US" dirty="0" smtClean="0"/>
                  <a:t>令</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是在某次增廣</a:t>
                </a:r>
                <a:r>
                  <a:rPr lang="zh-TW" altLang="en-US" b="1" dirty="0" smtClean="0">
                    <a:solidFill>
                      <a:srgbClr val="FF0000"/>
                    </a:solidFill>
                  </a:rPr>
                  <a:t>後</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 </m:t>
                    </m:r>
                  </m:oMath>
                </a14:m>
                <a:r>
                  <a:rPr lang="zh-TW" altLang="en-US" dirty="0" smtClean="0"/>
                  <a:t>變小的點中距離源點最近的點</a:t>
                </a:r>
                <a:endParaRPr lang="en-US" altLang="zh-TW" dirty="0" smtClean="0"/>
              </a:p>
              <a:p>
                <a:r>
                  <a:rPr lang="zh-TW" altLang="en-US" dirty="0" smtClean="0"/>
                  <a:t>設</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m:rPr>
                            <m:sty m:val="p"/>
                          </m:rPr>
                          <a:rPr lang="en-US" altLang="zh-TW" b="0" i="1" dirty="0" smtClean="0">
                            <a:latin typeface="Cambria Math" panose="02040503050406030204" pitchFamily="18" charset="0"/>
                          </a:rPr>
                          <m:t>δ</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 </m:t>
                    </m:r>
                  </m:oMath>
                </a14:m>
                <a:r>
                  <a:rPr lang="zh-TW" altLang="en-US" dirty="0" smtClean="0"/>
                  <a:t>為增廣</a:t>
                </a:r>
                <a:r>
                  <a:rPr lang="zh-TW" altLang="en-US" b="1" dirty="0" smtClean="0">
                    <a:solidFill>
                      <a:srgbClr val="FF0000"/>
                    </a:solidFill>
                  </a:rPr>
                  <a:t>後</a:t>
                </a:r>
                <a:r>
                  <a:rPr lang="zh-TW" altLang="en-US" dirty="0" smtClean="0"/>
                  <a:t>的剩餘網路中，源點到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𝑥</m:t>
                    </m:r>
                    <m:r>
                      <a:rPr lang="zh-TW" altLang="en-US" i="1" dirty="0">
                        <a:latin typeface="Cambria Math" panose="02040503050406030204" pitchFamily="18" charset="0"/>
                      </a:rPr>
                      <m:t> </m:t>
                    </m:r>
                  </m:oMath>
                </a14:m>
                <a:r>
                  <a:rPr lang="zh-TW" altLang="en-US" dirty="0" smtClean="0"/>
                  <a:t>的最短距離。則可以得到</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r>
                  <a:rPr lang="zh-TW" altLang="en-US" dirty="0"/>
                  <a:t>令</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𝑢</m:t>
                    </m:r>
                    <m:r>
                      <a:rPr lang="en-US" altLang="zh-TW" b="0" i="1" smtClean="0">
                        <a:latin typeface="Cambria Math" panose="02040503050406030204" pitchFamily="18" charset="0"/>
                      </a:rPr>
                      <m:t> </m:t>
                    </m:r>
                  </m:oMath>
                </a14:m>
                <a:r>
                  <a:rPr lang="zh-TW" altLang="en-US" dirty="0" smtClean="0"/>
                  <a:t>是在增廣</a:t>
                </a:r>
                <a:r>
                  <a:rPr lang="zh-TW" altLang="en-US" b="1" dirty="0" smtClean="0">
                    <a:solidFill>
                      <a:srgbClr val="FF0000"/>
                    </a:solidFill>
                  </a:rPr>
                  <a:t>後</a:t>
                </a:r>
                <a:r>
                  <a:rPr lang="zh-TW" altLang="en-US" dirty="0" smtClean="0"/>
                  <a:t>的剩餘網路中，從源點到</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之最短路徑的前一個節點，則</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)+1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l="-1234" t="-2941" r="-51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28754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a:xfrm>
                <a:off x="838199" y="1825625"/>
                <a:ext cx="10864755" cy="4351338"/>
              </a:xfrm>
            </p:spPr>
            <p:txBody>
              <a:bodyPr>
                <a:normAutofit/>
              </a:bodyPr>
              <a:lstStyle/>
              <a:p>
                <a:r>
                  <a:rPr lang="zh-TW" altLang="en-US" dirty="0" smtClean="0"/>
                  <a:t>又因為我們選擇</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𝑣</m:t>
                    </m:r>
                    <m:r>
                      <a:rPr lang="zh-TW" altLang="en-US" i="1" dirty="0">
                        <a:latin typeface="Cambria Math" panose="02040503050406030204" pitchFamily="18" charset="0"/>
                      </a:rPr>
                      <m:t> </m:t>
                    </m:r>
                  </m:oMath>
                </a14:m>
                <a:r>
                  <a:rPr lang="zh-TW" altLang="en-US" dirty="0" smtClean="0"/>
                  <a:t>的方式，因此</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a:latin typeface="Cambria Math" panose="02040503050406030204" pitchFamily="18" charset="0"/>
                      </a:rPr>
                      <m:t> </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zh-TW" altLang="en-US" i="1">
                        <a:latin typeface="Cambria Math" panose="02040503050406030204" pitchFamily="18" charset="0"/>
                      </a:rPr>
                      <m:t> </m:t>
                    </m:r>
                  </m:oMath>
                </a14:m>
                <a:r>
                  <a:rPr lang="en-US" altLang="zh-TW" i="1" dirty="0" smtClean="0">
                    <a:latin typeface="Cambria Math" panose="02040503050406030204" pitchFamily="18" charset="0"/>
                  </a:rPr>
                  <a:t/>
                </a:r>
                <a:br>
                  <a:rPr lang="en-US" altLang="zh-TW" i="1" dirty="0" smtClean="0">
                    <a:latin typeface="Cambria Math" panose="02040503050406030204" pitchFamily="18" charset="0"/>
                  </a:rPr>
                </a:br>
                <a14:m>
                  <m:oMath xmlns:m="http://schemas.openxmlformats.org/officeDocument/2006/math">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pPr marL="0" indent="0">
                  <a:buNone/>
                </a:pP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       </m:t>
                      </m:r>
                    </m:oMath>
                  </m:oMathPara>
                </a14:m>
                <a:endParaRPr lang="en-US" altLang="zh-TW" dirty="0" smtClean="0"/>
              </a:p>
              <a:p>
                <a:r>
                  <a:rPr lang="zh-TW" altLang="en-US" dirty="0" smtClean="0"/>
                  <a:t>也就是說</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 </m:t>
                    </m:r>
                  </m:oMath>
                </a14:m>
                <a:r>
                  <a:rPr lang="zh-TW" altLang="en-US" dirty="0" smtClean="0"/>
                  <a:t>邊沒有剩餘流量，因為如果</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邊還有剩餘流量的話代表</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e>
                    </m:d>
                    <m:r>
                      <a:rPr lang="en-US" altLang="zh-TW" b="0"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l="-1234" t="-2941" r="-11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116035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14:m>
                  <m:oMath xmlns:m="http://schemas.openxmlformats.org/officeDocument/2006/math">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邊在擴充前沒有剩餘流量，但擴充後有剩餘流量，代表在這次增廣時有通過</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邊，所以</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+1=</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 </m:t>
                    </m:r>
                  </m:oMath>
                </a14:m>
                <a:r>
                  <a:rPr lang="zh-TW" altLang="en-US" dirty="0" smtClean="0"/>
                  <a:t>，但是這與</a:t>
                </a:r>
                <a14:m>
                  <m:oMath xmlns:m="http://schemas.openxmlformats.org/officeDocument/2006/math">
                    <m:r>
                      <a:rPr lang="en-US" altLang="zh-TW" b="0" i="0" dirty="0" smtClean="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e>
                    </m:d>
                    <m:r>
                      <a:rPr lang="en-US" altLang="zh-TW" b="0" i="1" dirty="0" smtClean="0">
                        <a:latin typeface="Cambria Math" panose="02040503050406030204" pitchFamily="18" charset="0"/>
                      </a:rPr>
                      <m:t>+1&lt;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m:rPr>
                        <m:lit/>
                      </m:rPr>
                      <a:rPr lang="en-US" altLang="zh-TW" b="0" i="1" dirty="0" smtClean="0">
                        <a:latin typeface="Cambria Math" panose="02040503050406030204" pitchFamily="18" charset="0"/>
                      </a:rPr>
                      <m:t> </m:t>
                    </m:r>
                  </m:oMath>
                </a14:m>
                <a:r>
                  <a:rPr lang="zh-TW" altLang="en-US" dirty="0" smtClean="0"/>
                  <a:t>矛盾，因此不存在這樣的</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點</a:t>
                </a:r>
                <a:endParaRPr lang="en-US" altLang="zh-TW" dirty="0" smtClean="0"/>
              </a:p>
              <a:p>
                <a:pPr marL="0" indent="0">
                  <a:buNone/>
                </a:pPr>
                <a14:m>
                  <m:oMath xmlns:m="http://schemas.openxmlformats.org/officeDocument/2006/math">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最短增廣路的距離非遞減</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12894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p:txBody>
              <a:bodyPr>
                <a:normAutofit/>
              </a:bodyPr>
              <a:lstStyle/>
              <a:p>
                <a:r>
                  <a:rPr lang="zh-TW" altLang="en-US" dirty="0" smtClean="0"/>
                  <a:t>令</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邊為某次增廣中路徑上容量最低的邊，則增廣後</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會消失於剩餘網路，若之後某次增廣後，</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又出現於剩餘網路上，代表該次增廣時有通過</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r>
                  <a:rPr lang="zh-TW" altLang="en-US" dirty="0" smtClean="0"/>
                  <a:t>使</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消失的那次增廣中，</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+1 </m:t>
                    </m:r>
                  </m:oMath>
                </a14:m>
                <a:r>
                  <a:rPr lang="en-US" altLang="zh-TW" dirty="0" smtClean="0"/>
                  <a:t/>
                </a:r>
                <a:br>
                  <a:rPr lang="en-US" altLang="zh-TW" dirty="0" smtClean="0"/>
                </a:br>
                <a:r>
                  <a:rPr lang="zh-TW" altLang="en-US" dirty="0" smtClean="0"/>
                  <a:t>使</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再次出現的增廣中，</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+1=</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 </m:t>
                    </m:r>
                  </m:oMath>
                </a14:m>
                <a:endParaRPr lang="en-US" altLang="zh-TW" dirty="0" smtClean="0"/>
              </a:p>
              <a:p>
                <a:r>
                  <a:rPr lang="zh-TW" altLang="en-US" dirty="0" smtClean="0"/>
                  <a:t>由於</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，因此</a:t>
                </a:r>
                <a:endParaRPr lang="en-US" altLang="zh-TW"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+2 </m:t>
                      </m:r>
                    </m:oMath>
                  </m:oMathPara>
                </a14:m>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+2</m:t>
                      </m:r>
                      <m:r>
                        <m:rPr>
                          <m:lit/>
                        </m:rPr>
                        <a:rPr lang="en-US" altLang="zh-TW" b="0" i="1" smtClean="0">
                          <a:latin typeface="Cambria Math" panose="02040503050406030204" pitchFamily="18" charset="0"/>
                        </a:rPr>
                        <m:t> </m:t>
                      </m:r>
                    </m:oMath>
                  </m:oMathPara>
                </a14:m>
                <a:endParaRPr lang="en-US" altLang="zh-TW" dirty="0" smtClean="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4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854182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最短的增廣路長度至多為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，因此一條邊成為該路徑上容量最小的邊，其次數不超過</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𝑛</m:t>
                        </m:r>
                      </m:e>
                    </m:d>
                    <m:r>
                      <a:rPr lang="en-US" altLang="zh-TW" b="0" i="1" dirty="0" smtClean="0">
                        <a:latin typeface="Cambria Math" panose="02040503050406030204" pitchFamily="18" charset="0"/>
                      </a:rPr>
                      <m:t> </m:t>
                    </m:r>
                  </m:oMath>
                </a14:m>
                <a:r>
                  <a:rPr lang="zh-TW" altLang="en-US" dirty="0" smtClean="0"/>
                  <a:t>次</a:t>
                </a:r>
                <a:endParaRPr lang="en-US" altLang="zh-TW" dirty="0" smtClean="0"/>
              </a:p>
              <a:p>
                <a:r>
                  <a:rPr lang="zh-TW" altLang="en-US" dirty="0" smtClean="0"/>
                  <a:t>每次增廣至少會有一條邊為容量最少的邊，由剩餘網路定義可知，剩餘網路的邊數小於等於兩倍的邊數</a:t>
                </a:r>
                <a:endParaRPr lang="en-US" altLang="zh-TW" dirty="0" smtClean="0"/>
              </a:p>
              <a:p>
                <a:r>
                  <a:rPr lang="zh-TW" altLang="en-US" dirty="0" smtClean="0"/>
                  <a:t>至多每條邊都被增廣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次，增廣次數最多</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a:t>
                </a:r>
                <a:endParaRPr lang="en-US" altLang="zh-TW" dirty="0" smtClean="0"/>
              </a:p>
              <a:p>
                <a:r>
                  <a:rPr lang="zh-TW" altLang="en-US" dirty="0" smtClean="0"/>
                  <a:t>增廣一次需耗時</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，總複雜度</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rPr>
                          <m:t>𝑚</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𝑛𝑚</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918539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755573" cy="4351338"/>
              </a:xfrm>
            </p:spPr>
            <p:txBody>
              <a:bodyPr>
                <a:normAutofit/>
              </a:bodyPr>
              <a:lstStyle/>
              <a:p>
                <a:r>
                  <a:rPr lang="zh-TW" altLang="en-US" dirty="0" smtClean="0"/>
                  <a:t>如果每次擴充時將所有距離為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的增廣路全部找出來呢？</a:t>
                </a:r>
                <a:endParaRPr lang="en-US" altLang="zh-TW" dirty="0" smtClean="0"/>
              </a:p>
              <a:p>
                <a:r>
                  <a:rPr lang="zh-TW" altLang="en-US" dirty="0" smtClean="0"/>
                  <a:t>距離為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之增廣路上的頂點一定是從</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慢慢累加到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，那麼只要保留那</a:t>
                </a:r>
                <a:r>
                  <a:rPr lang="zh-TW" altLang="en-US" dirty="0"/>
                  <a:t>些</a:t>
                </a:r>
                <a:r>
                  <a:rPr lang="zh-TW" altLang="en-US" dirty="0" smtClean="0"/>
                  <a:t>距離差是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的邊，這些邊所構成的增廣路必為</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 </m:t>
                    </m:r>
                  </m:oMath>
                </a14:m>
                <a:endParaRPr lang="en-US" altLang="zh-TW" b="0" dirty="0" smtClean="0"/>
              </a:p>
              <a:p>
                <a:r>
                  <a:rPr lang="zh-TW" altLang="en-US" dirty="0" smtClean="0"/>
                  <a:t>這些距離差為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的邊所構成的圖稱為層次圖</a:t>
                </a:r>
                <a:r>
                  <a:rPr lang="en-US" altLang="zh-TW" dirty="0" smtClean="0"/>
                  <a:t>(</a:t>
                </a:r>
                <a:r>
                  <a:rPr lang="en-US" altLang="zh-TW" dirty="0"/>
                  <a:t>l</a:t>
                </a:r>
                <a:r>
                  <a:rPr lang="en-US" altLang="zh-TW" dirty="0" smtClean="0"/>
                  <a:t>evel graph)</a:t>
                </a:r>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755573" cy="4351338"/>
              </a:xfrm>
              <a:blipFill rotWithShape="0">
                <a:blip r:embed="rId2"/>
                <a:stretch>
                  <a:fillRect l="-1246" t="-2941" r="-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27670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767" y="2947913"/>
            <a:ext cx="5321593" cy="2823255"/>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5"/>
                <a:ext cx="10578152" cy="4351338"/>
              </a:xfrm>
            </p:spPr>
            <p:txBody>
              <a:bodyPr>
                <a:normAutofit/>
              </a:bodyPr>
              <a:lstStyle/>
              <a:p>
                <a:r>
                  <a:rPr lang="zh-TW" altLang="en-US" dirty="0" smtClean="0"/>
                  <a:t>剩餘網路轉換為層次圖，</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𝑑</m:t>
                    </m:r>
                    <m:r>
                      <a:rPr lang="en-US" altLang="zh-TW" b="0" i="1" smtClean="0">
                        <a:latin typeface="Cambria Math" panose="02040503050406030204" pitchFamily="18" charset="0"/>
                      </a:rPr>
                      <m:t> </m:t>
                    </m:r>
                  </m:oMath>
                </a14:m>
                <a:r>
                  <a:rPr lang="zh-TW" altLang="en-US" dirty="0" smtClean="0"/>
                  <a:t>代表從源點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zh-TW" altLang="en-US" i="1" dirty="0">
                        <a:latin typeface="Cambria Math" panose="02040503050406030204" pitchFamily="18" charset="0"/>
                      </a:rPr>
                      <m:t> </m:t>
                    </m:r>
                  </m:oMath>
                </a14:m>
                <a:r>
                  <a:rPr lang="zh-TW" altLang="en-US" dirty="0" smtClean="0"/>
                  <a:t>到達該點的距離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5"/>
                <a:ext cx="10578152" cy="4351338"/>
              </a:xfrm>
              <a:blipFill rotWithShape="0">
                <a:blip r:embed="rId3"/>
                <a:stretch>
                  <a:fillRect l="-1326" t="-2941" r="-1441"/>
                </a:stretch>
              </a:blipFill>
            </p:spPr>
            <p:txBody>
              <a:bodyPr/>
              <a:lstStyle/>
              <a:p>
                <a:r>
                  <a:rPr lang="zh-TW" altLang="en-US">
                    <a:noFill/>
                  </a:rPr>
                  <a:t> </a:t>
                </a:r>
              </a:p>
            </p:txBody>
          </p:sp>
        </mc:Fallback>
      </mc:AlternateContent>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85" y="2947916"/>
            <a:ext cx="5321593" cy="2823255"/>
          </a:xfrm>
          <a:prstGeom prst="rect">
            <a:avLst/>
          </a:prstGeom>
        </p:spPr>
      </p:pic>
    </p:spTree>
    <p:extLst>
      <p:ext uri="{BB962C8B-B14F-4D97-AF65-F5344CB8AC3E}">
        <p14:creationId xmlns:p14="http://schemas.microsoft.com/office/powerpoint/2010/main" val="32606603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每次先建構出源點</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rPr>
                      <m:t> </m:t>
                    </m:r>
                  </m:oMath>
                </a14:m>
                <a:r>
                  <a:rPr lang="zh-TW" altLang="en-US" dirty="0" smtClean="0"/>
                  <a:t>到匯點</a:t>
                </a:r>
                <a14:m>
                  <m:oMath xmlns:m="http://schemas.openxmlformats.org/officeDocument/2006/math">
                    <m:r>
                      <a:rPr lang="en-US" altLang="zh-TW" b="0" i="0" dirty="0" smtClean="0">
                        <a:latin typeface="Cambria Math" panose="02040503050406030204" pitchFamily="18" charset="0"/>
                      </a:rPr>
                      <m:t> </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 </m:t>
                    </m:r>
                  </m:oMath>
                </a14:m>
                <a:r>
                  <a:rPr lang="zh-TW" altLang="en-US" dirty="0" smtClean="0"/>
                  <a:t>的層次圖</a:t>
                </a:r>
                <a:endParaRPr lang="en-US" altLang="zh-TW" dirty="0" smtClean="0"/>
              </a:p>
              <a:p>
                <a:r>
                  <a:rPr lang="zh-TW" altLang="en-US" dirty="0" smtClean="0"/>
                  <a:t>將所有最短的增廣路進行增廣</a:t>
                </a:r>
                <a:endParaRPr lang="en-US" altLang="zh-TW" dirty="0" smtClean="0"/>
              </a:p>
              <a:p>
                <a:r>
                  <a:rPr lang="zh-TW" altLang="en-US" dirty="0" smtClean="0"/>
                  <a:t>重複以上動作直到沒有增廣路為止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3578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以下圖為例</a:t>
            </a:r>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546" y="2847967"/>
            <a:ext cx="6364908" cy="3376763"/>
          </a:xfrm>
          <a:prstGeom prst="rect">
            <a:avLst/>
          </a:prstGeom>
        </p:spPr>
      </p:pic>
    </p:spTree>
    <p:extLst>
      <p:ext uri="{BB962C8B-B14F-4D97-AF65-F5344CB8AC3E}">
        <p14:creationId xmlns:p14="http://schemas.microsoft.com/office/powerpoint/2010/main" val="374312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轉換為剩餘網路</a:t>
            </a:r>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7"/>
            <a:ext cx="6364908" cy="3376763"/>
          </a:xfrm>
          <a:prstGeom prst="rect">
            <a:avLst/>
          </a:prstGeom>
        </p:spPr>
      </p:pic>
    </p:spTree>
    <p:extLst>
      <p:ext uri="{BB962C8B-B14F-4D97-AF65-F5344CB8AC3E}">
        <p14:creationId xmlns:p14="http://schemas.microsoft.com/office/powerpoint/2010/main" val="3896983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當</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一個非環簡單路徑</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沒有經過重複頂點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所經過的邊是匹配邊與非匹配邊交替出現，則這個路經稱為「交錯路徑</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894" y="2753408"/>
            <a:ext cx="3456631" cy="3946279"/>
          </a:xfrm>
          <a:prstGeom prst="rect">
            <a:avLst/>
          </a:prstGeom>
        </p:spPr>
      </p:pic>
    </p:spTree>
    <p:extLst>
      <p:ext uri="{BB962C8B-B14F-4D97-AF65-F5344CB8AC3E}">
        <p14:creationId xmlns:p14="http://schemas.microsoft.com/office/powerpoint/2010/main" val="21720269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轉換為剩餘網路</a:t>
            </a:r>
            <a:endParaRPr lang="en-US" altLang="zh-TW" dirty="0" smtClean="0"/>
          </a:p>
        </p:txBody>
      </p:sp>
    </p:spTree>
    <p:extLst>
      <p:ext uri="{BB962C8B-B14F-4D97-AF65-F5344CB8AC3E}">
        <p14:creationId xmlns:p14="http://schemas.microsoft.com/office/powerpoint/2010/main" val="358944690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建構層次圖</a:t>
            </a:r>
            <a:endParaRPr lang="en-US" altLang="zh-TW" dirty="0" smtClean="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413109637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5" y="2847960"/>
            <a:ext cx="6364912" cy="3376765"/>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將層次圖所有</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805" y="2847959"/>
            <a:ext cx="6364912" cy="3376765"/>
          </a:xfrm>
          <a:prstGeom prst="rect">
            <a:avLst/>
          </a:prstGeom>
        </p:spPr>
      </p:pic>
    </p:spTree>
    <p:extLst>
      <p:ext uri="{BB962C8B-B14F-4D97-AF65-F5344CB8AC3E}">
        <p14:creationId xmlns:p14="http://schemas.microsoft.com/office/powerpoint/2010/main" val="5977029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85" y="547978"/>
            <a:ext cx="4080932" cy="2165049"/>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smtClean="0">
                        <a:latin typeface="Cambria Math" panose="02040503050406030204" pitchFamily="18" charset="0"/>
                      </a:rPr>
                      <m:t> </m:t>
                    </m:r>
                  </m:oMath>
                </a14:m>
                <a:r>
                  <a:rPr lang="zh-TW" altLang="en-US" dirty="0" smtClean="0"/>
                  <a:t>的增廣路進行增廣</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408395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85" y="547978"/>
            <a:ext cx="4080932" cy="2165049"/>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發現層次圖上沒有</a:t>
            </a:r>
            <a:r>
              <a:rPr lang="zh-TW" altLang="en-US" dirty="0" smtClean="0"/>
              <a:t>增廣路了</a:t>
            </a:r>
            <a:endParaRPr lang="en-US" altLang="zh-TW"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8493867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再次建構層次圖</a:t>
            </a:r>
            <a:endParaRPr lang="en-US" altLang="zh-TW"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11121737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58"/>
            <a:ext cx="6364908" cy="3376763"/>
          </a:xfrm>
          <a:prstGeom prst="rect">
            <a:avLst/>
          </a:prstGeom>
        </p:spPr>
      </p:pic>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208819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5" y="547978"/>
            <a:ext cx="4080922" cy="216504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9"/>
            <a:ext cx="6364908" cy="3376763"/>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18541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58"/>
            <a:ext cx="6364908" cy="337676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5" y="547978"/>
            <a:ext cx="4080922" cy="2165044"/>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0061897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9" y="547978"/>
            <a:ext cx="4080918" cy="216504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7"/>
            <a:ext cx="6364908" cy="3376763"/>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34739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交錯路徑的起點與終點均為未匹配點，且路徑上與之相鄰的邊均為未匹配邊，則這條路經稱為「擴充路徑</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895" y="2753407"/>
            <a:ext cx="3456630" cy="3946279"/>
          </a:xfrm>
          <a:prstGeom prst="rect">
            <a:avLst/>
          </a:prstGeom>
        </p:spPr>
      </p:pic>
    </p:spTree>
    <p:extLst>
      <p:ext uri="{BB962C8B-B14F-4D97-AF65-F5344CB8AC3E}">
        <p14:creationId xmlns:p14="http://schemas.microsoft.com/office/powerpoint/2010/main" val="231091935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9" y="547978"/>
            <a:ext cx="4080918" cy="216504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7"/>
            <a:ext cx="6364908" cy="3376763"/>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p:txBody>
              <a:bodyPr>
                <a:normAutofit/>
              </a:bodyPr>
              <a:lstStyle/>
              <a:p>
                <a:r>
                  <a:rPr lang="zh-TW" altLang="en-US" dirty="0" smtClean="0"/>
                  <a:t>發現層次圖上沒有</a:t>
                </a:r>
                <a:r>
                  <a:rPr lang="zh-TW" altLang="en-US" dirty="0" smtClean="0"/>
                  <a:t>增廣路了，且</a:t>
                </a:r>
                <a:r>
                  <a:rPr lang="zh-TW" altLang="en-US" dirty="0" smtClean="0"/>
                  <a:t>剩餘</a:t>
                </a:r>
                <a:r>
                  <a:rPr lang="en-US" altLang="zh-TW" dirty="0" smtClean="0"/>
                  <a:t/>
                </a:r>
                <a:br>
                  <a:rPr lang="en-US" altLang="zh-TW" dirty="0" smtClean="0"/>
                </a:br>
                <a:r>
                  <a:rPr lang="zh-TW" altLang="en-US" dirty="0" smtClean="0"/>
                  <a:t>網路</a:t>
                </a:r>
                <a:r>
                  <a:rPr lang="zh-TW" altLang="en-US" dirty="0" smtClean="0"/>
                  <a:t>也</a:t>
                </a:r>
                <a:r>
                  <a:rPr lang="zh-TW" altLang="en-US" dirty="0" smtClean="0"/>
                  <a:t>不存在</a:t>
                </a:r>
                <a:r>
                  <a:rPr lang="zh-TW" altLang="en-US" dirty="0" smtClean="0"/>
                  <a:t>從源點走到匯點的</a:t>
                </a:r>
                <a:r>
                  <a:rPr lang="zh-TW" altLang="en-US" dirty="0" smtClean="0"/>
                  <a:t>路徑</a:t>
                </a:r>
                <a:r>
                  <a:rPr lang="en-US" altLang="zh-TW" dirty="0" smtClean="0"/>
                  <a:t/>
                </a:r>
                <a:br>
                  <a:rPr lang="en-US" altLang="zh-TW" dirty="0" smtClean="0"/>
                </a:br>
                <a:r>
                  <a:rPr lang="zh-TW" altLang="en-US" dirty="0" smtClean="0"/>
                  <a:t>，</a:t>
                </a:r>
                <a:r>
                  <a:rPr lang="zh-TW" altLang="en-US" dirty="0" smtClean="0"/>
                  <a:t>因此</a:t>
                </a:r>
                <a:r>
                  <a:rPr lang="zh-TW" altLang="en-US" dirty="0" smtClean="0"/>
                  <a:t>演算法</a:t>
                </a:r>
                <a:r>
                  <a:rPr lang="zh-TW" altLang="en-US" dirty="0" smtClean="0"/>
                  <a:t>到此結束</a:t>
                </a:r>
                <a:r>
                  <a:rPr lang="zh-TW" altLang="en-US" dirty="0" smtClean="0"/>
                  <a:t>，</a:t>
                </a:r>
                <a:r>
                  <a:rPr lang="en-US" altLang="zh-TW" dirty="0" smtClean="0"/>
                  <a:t/>
                </a:r>
                <a:br>
                  <a:rPr lang="en-US" altLang="zh-TW" dirty="0" smtClean="0"/>
                </a:br>
                <a:r>
                  <a:rPr lang="zh-TW" altLang="en-US" dirty="0" smtClean="0"/>
                  <a:t>得到最大流</a:t>
                </a:r>
                <a:r>
                  <a:rPr lang="zh-TW" altLang="en-US" dirty="0" smtClean="0"/>
                  <a:t>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378296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層次圖距離落在</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0 ~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，而增廣後的最短距離一定會大於增廣前，因此最多需要建構</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次層次圖</a:t>
                </a:r>
                <a:endParaRPr lang="en-US" altLang="zh-TW" dirty="0" smtClean="0"/>
              </a:p>
              <a:p>
                <a:r>
                  <a:rPr lang="zh-TW" altLang="en-US" dirty="0" smtClean="0"/>
                  <a:t>每次增廣後至少會有一條邊「滿流」，滿流的邊會在層次圖上消失</a:t>
                </a:r>
                <a:r>
                  <a:rPr lang="zh-TW" altLang="en-US" dirty="0"/>
                  <a:t>；</a:t>
                </a:r>
                <a:r>
                  <a:rPr lang="zh-TW" altLang="en-US" dirty="0" smtClean="0"/>
                  <a:t>最多消失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𝑚</m:t>
                    </m:r>
                    <m:r>
                      <a:rPr lang="zh-TW" altLang="en-US" i="1" dirty="0">
                        <a:latin typeface="Cambria Math" panose="02040503050406030204" pitchFamily="18" charset="0"/>
                      </a:rPr>
                      <m:t> </m:t>
                    </m:r>
                  </m:oMath>
                </a14:m>
                <a:r>
                  <a:rPr lang="zh-TW" altLang="en-US" dirty="0" smtClean="0"/>
                  <a:t>條邊，因此在層次圖上最多增廣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次，每次增廣路的長度至多</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𝑛</m:t>
                    </m:r>
                    <m:r>
                      <a:rPr lang="en-US" altLang="zh-TW" b="0" i="1" smtClean="0">
                        <a:latin typeface="Cambria Math" panose="02040503050406030204" pitchFamily="18" charset="0"/>
                      </a:rPr>
                      <m:t>−1 </m:t>
                    </m:r>
                  </m:oMath>
                </a14:m>
                <a:r>
                  <a:rPr lang="zh-TW" altLang="en-US" dirty="0" smtClean="0"/>
                  <a:t>，因此維護剩餘網路的複雜度為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r>
                  <a:rPr lang="zh-TW" altLang="en-US" dirty="0" smtClean="0"/>
                  <a:t>總複雜度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𝑛</m:t>
                        </m:r>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rPr>
                          <m:t>𝑛𝑚</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d>
                      <m:dPr>
                        <m:ctrlPr>
                          <a:rPr lang="en-US" altLang="zh-TW" b="0" i="1" dirty="0" smtClean="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𝑚</m:t>
                        </m:r>
                      </m:e>
                    </m:d>
                  </m:oMath>
                </a14:m>
                <a:endParaRPr lang="en-US" altLang="zh-TW" dirty="0" smtClean="0"/>
              </a:p>
              <a:p>
                <a:r>
                  <a:rPr lang="zh-TW" altLang="en-US" dirty="0" smtClean="0"/>
                  <a:t>通常邊數會大於點數，因此 </a:t>
                </a:r>
                <a:r>
                  <a:rPr lang="en-US" altLang="zh-TW" dirty="0" err="1" smtClean="0"/>
                  <a:t>Dinic</a:t>
                </a:r>
                <a:r>
                  <a:rPr lang="zh-TW" altLang="en-US" dirty="0" smtClean="0"/>
                  <a:t> 的</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會比 </a:t>
                </a:r>
                <a:r>
                  <a:rPr lang="en-US" altLang="zh-TW" dirty="0" smtClean="0"/>
                  <a:t>Edmonds-Karp</a:t>
                </a:r>
                <a:r>
                  <a:rPr lang="zh-TW" altLang="en-US" dirty="0" smtClean="0"/>
                  <a:t> 的</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2</m:t>
                        </m:r>
                      </m:sup>
                    </m:sSup>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來的好</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445521"/>
              </a:xfrm>
              <a:blipFill rotWithShape="0">
                <a:blip r:embed="rId2"/>
                <a:stretch>
                  <a:fillRect l="-1333" t="-2877" r="-638" b="-38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931924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其實這是理論最差情況下的複雜度，實際應用上不會這麼差</a:t>
                </a:r>
                <a:endParaRPr lang="en-US" altLang="zh-TW" dirty="0" smtClean="0"/>
              </a:p>
              <a:p>
                <a:endParaRPr lang="en-US" altLang="zh-TW" dirty="0"/>
              </a:p>
              <a:p>
                <a:r>
                  <a:rPr lang="zh-TW" altLang="en-US" dirty="0" smtClean="0"/>
                  <a:t>另外如果是單位容量網路，也就是每條邊的容量都是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時，</a:t>
                </a:r>
                <a:r>
                  <a:rPr lang="en-US" altLang="zh-TW" dirty="0" err="1" smtClean="0"/>
                  <a:t>Dinic</a:t>
                </a:r>
                <a:r>
                  <a:rPr lang="zh-TW" altLang="en-US" dirty="0" smtClean="0"/>
                  <a:t> 的時</a:t>
                </a:r>
                <a:r>
                  <a:rPr lang="zh-TW" altLang="en-US" dirty="0"/>
                  <a:t>間</a:t>
                </a:r>
                <a:r>
                  <a:rPr lang="zh-TW" altLang="en-US" dirty="0" smtClean="0"/>
                  <a:t>複雜度會是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d>
                          <m:dPr>
                            <m:ctrlPr>
                              <a:rPr lang="en-US" altLang="zh-TW" b="0" i="1" dirty="0" smtClean="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2/3</m:t>
                                </m:r>
                              </m:sup>
                            </m:sSup>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1/2</m:t>
                                </m:r>
                              </m:sup>
                            </m:sSup>
                          </m:e>
                        </m:d>
                        <m:r>
                          <a:rPr lang="en-US" altLang="zh-TW" b="0" i="1" dirty="0" smtClean="0">
                            <a:latin typeface="Cambria Math" panose="02040503050406030204" pitchFamily="18" charset="0"/>
                          </a:rPr>
                          <m:t>𝑚</m:t>
                        </m:r>
                      </m:e>
                    </m:func>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endParaRPr lang="en-US" altLang="zh-TW" dirty="0" smtClean="0"/>
              </a:p>
              <a:p>
                <a:r>
                  <a:rPr lang="zh-TW" altLang="en-US" dirty="0" smtClean="0"/>
                  <a:t>若在二分圖匹配的網路上，則 </a:t>
                </a:r>
                <a:r>
                  <a:rPr lang="en-US" altLang="zh-TW" dirty="0" err="1" smtClean="0"/>
                  <a:t>Dinic</a:t>
                </a:r>
                <a:r>
                  <a:rPr lang="zh-TW" altLang="en-US" dirty="0" smtClean="0"/>
                  <a:t> 的時間複雜度會是</a:t>
                </a:r>
                <a14:m>
                  <m:oMath xmlns:m="http://schemas.openxmlformats.org/officeDocument/2006/math">
                    <m:r>
                      <a:rPr lang="zh-TW" altLang="en-US" i="1" dirty="0">
                        <a:latin typeface="Cambria Math" panose="02040503050406030204" pitchFamily="18" charset="0"/>
                      </a:rPr>
                      <m:t> </m:t>
                    </m:r>
                    <m:r>
                      <m:rPr>
                        <m:sty m:val="p"/>
                      </m:rPr>
                      <a:rPr lang="en-US" altLang="zh-TW" i="1" dirty="0" smtClean="0">
                        <a:latin typeface="Cambria Math" panose="02040503050406030204" pitchFamily="18" charset="0"/>
                      </a:rPr>
                      <m:t>O</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ad>
                      <m:radPr>
                        <m:degHide m:val="on"/>
                        <m:ctrlPr>
                          <a:rPr lang="en-US" altLang="zh-TW" b="0" i="1" dirty="0" smtClean="0">
                            <a:latin typeface="Cambria Math" panose="02040503050406030204" pitchFamily="18" charset="0"/>
                            <a:ea typeface="Cambria Math" panose="02040503050406030204" pitchFamily="18" charset="0"/>
                          </a:rPr>
                        </m:ctrlPr>
                      </m:radPr>
                      <m:deg/>
                      <m:e>
                        <m:r>
                          <a:rPr lang="en-US" altLang="zh-TW" b="0" i="1" dirty="0" smtClean="0">
                            <a:latin typeface="Cambria Math" panose="02040503050406030204" pitchFamily="18" charset="0"/>
                            <a:ea typeface="Cambria Math" panose="02040503050406030204" pitchFamily="18" charset="0"/>
                          </a:rPr>
                          <m:t>𝑛</m:t>
                        </m:r>
                      </m:e>
                    </m:rad>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445521"/>
              </a:xfrm>
              <a:blipFill rotWithShape="0">
                <a:blip r:embed="rId2"/>
                <a:stretch>
                  <a:fillRect l="-1333" t="-287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705680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單位容量網路</a:t>
            </a:r>
            <a:endParaRPr lang="en-US" altLang="zh-TW" dirty="0" smtClean="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504" y="2424309"/>
            <a:ext cx="7388992" cy="3920068"/>
          </a:xfrm>
          <a:prstGeom prst="rect">
            <a:avLst/>
          </a:prstGeom>
        </p:spPr>
      </p:pic>
    </p:spTree>
    <p:extLst>
      <p:ext uri="{BB962C8B-B14F-4D97-AF65-F5344CB8AC3E}">
        <p14:creationId xmlns:p14="http://schemas.microsoft.com/office/powerpoint/2010/main" val="25538037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504" y="2424309"/>
            <a:ext cx="7388992" cy="392006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二分圖匹配網路</a:t>
            </a:r>
            <a:endParaRPr lang="en-US" altLang="zh-TW" dirty="0" smtClean="0"/>
          </a:p>
        </p:txBody>
      </p:sp>
    </p:spTree>
    <p:extLst>
      <p:ext uri="{BB962C8B-B14F-4D97-AF65-F5344CB8AC3E}">
        <p14:creationId xmlns:p14="http://schemas.microsoft.com/office/powerpoint/2010/main" val="123541467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err="1" smtClean="0"/>
              <a:t>Dinic</a:t>
            </a:r>
            <a:r>
              <a:rPr lang="zh-TW" altLang="en-US" dirty="0" smtClean="0"/>
              <a:t> 模板</a:t>
            </a:r>
            <a:endParaRPr lang="zh-TW" altLang="en-US" dirty="0"/>
          </a:p>
        </p:txBody>
      </p:sp>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因為 </a:t>
            </a:r>
            <a:r>
              <a:rPr lang="en-US" altLang="zh-TW" dirty="0" err="1" smtClean="0"/>
              <a:t>Dinic</a:t>
            </a:r>
            <a:r>
              <a:rPr lang="zh-TW" altLang="en-US" dirty="0" smtClean="0"/>
              <a:t> 效率最高，因此被許多人拿來當作網路流算法的模板，這邊也提供一份</a:t>
            </a:r>
            <a:endParaRPr lang="en-US" altLang="zh-TW" dirty="0" smtClean="0"/>
          </a:p>
          <a:p>
            <a:endParaRPr lang="en-US" altLang="zh-TW" dirty="0"/>
          </a:p>
          <a:p>
            <a:r>
              <a:rPr lang="en-US" altLang="zh-TW" dirty="0">
                <a:hlinkClick r:id="rId2"/>
              </a:rPr>
              <a:t>https://paste.ofcode.org/aisT6ShY95ewgpw5JYQPAW</a:t>
            </a:r>
            <a:endParaRPr lang="en-US" altLang="zh-TW" dirty="0"/>
          </a:p>
        </p:txBody>
      </p:sp>
    </p:spTree>
    <p:extLst>
      <p:ext uri="{BB962C8B-B14F-4D97-AF65-F5344CB8AC3E}">
        <p14:creationId xmlns:p14="http://schemas.microsoft.com/office/powerpoint/2010/main" val="231899498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Min Cut</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4834598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割</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對於一張帶權圖中，一個割代表將圖</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𝐺</m:t>
                    </m:r>
                    <m:r>
                      <a:rPr lang="zh-TW" altLang="en-US" i="1" dirty="0">
                        <a:latin typeface="Cambria Math" panose="02040503050406030204" pitchFamily="18" charset="0"/>
                      </a:rPr>
                      <m:t> </m:t>
                    </m:r>
                    <m:r>
                      <a:rPr lang="zh-TW" altLang="en-US" i="1" dirty="0" smtClean="0">
                        <a:latin typeface="Cambria Math" panose="02040503050406030204" pitchFamily="18" charset="0"/>
                      </a:rPr>
                      <m:t>中</m:t>
                    </m:r>
                  </m:oMath>
                </a14:m>
                <a:r>
                  <a:rPr lang="zh-TW" altLang="en-US" dirty="0" smtClean="0"/>
                  <a:t>所有的點分成兩個不相交點集</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sSup>
                      <m:sSupPr>
                        <m:ctrlPr>
                          <a:rPr lang="en-US" altLang="zh-TW" b="0" i="1" dirty="0" smtClean="0">
                            <a:latin typeface="Cambria Math" panose="02040503050406030204" pitchFamily="18" charset="0"/>
                          </a:rPr>
                        </m:ctrlPr>
                      </m:sSupPr>
                      <m:e>
                        <m:r>
                          <a:rPr lang="en-US" altLang="zh-TW" i="1" dirty="0" smtClean="0">
                            <a:latin typeface="Cambria Math" panose="02040503050406030204" pitchFamily="18" charset="0"/>
                          </a:rPr>
                          <m:t>𝑆</m:t>
                        </m:r>
                      </m:e>
                      <m:sup>
                        <m:r>
                          <a:rPr lang="en-US" altLang="zh-TW" b="0" i="1" dirty="0" smtClean="0">
                            <a:latin typeface="Cambria Math" panose="02040503050406030204" pitchFamily="18" charset="0"/>
                          </a:rPr>
                          <m:t>′</m:t>
                        </m:r>
                      </m:sup>
                    </m:sSup>
                  </m:oMath>
                </a14:m>
                <a:endParaRPr lang="en-US" altLang="zh-TW" i="1" dirty="0"/>
              </a:p>
              <a:p>
                <a:r>
                  <a:rPr lang="zh-TW" altLang="en-US" dirty="0"/>
                  <a:t>對於一張</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𝑛</m:t>
                    </m:r>
                    <m:r>
                      <a:rPr lang="zh-TW" altLang="en-US" i="1" dirty="0">
                        <a:latin typeface="Cambria Math" panose="02040503050406030204" pitchFamily="18" charset="0"/>
                      </a:rPr>
                      <m:t> </m:t>
                    </m:r>
                  </m:oMath>
                </a14:m>
                <a:r>
                  <a:rPr lang="zh-TW" altLang="en-US" dirty="0"/>
                  <a:t>個點的圖有向圖，有</a:t>
                </a:r>
                <a14:m>
                  <m:oMath xmlns:m="http://schemas.openxmlformats.org/officeDocument/2006/math">
                    <m:r>
                      <a:rPr lang="zh-TW" altLang="en-US"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2</m:t>
                        </m:r>
                      </m:e>
                      <m:sup>
                        <m:r>
                          <a:rPr lang="en-US" altLang="zh-TW" i="1" dirty="0">
                            <a:latin typeface="Cambria Math" panose="02040503050406030204" pitchFamily="18" charset="0"/>
                          </a:rPr>
                          <m:t>𝑛</m:t>
                        </m:r>
                      </m:sup>
                    </m:sSup>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2</m:t>
                    </m:r>
                    <m:r>
                      <a:rPr lang="zh-TW" altLang="en-US" i="1" dirty="0">
                        <a:latin typeface="Cambria Math" panose="02040503050406030204" pitchFamily="18" charset="0"/>
                      </a:rPr>
                      <m:t> </m:t>
                    </m:r>
                  </m:oMath>
                </a14:m>
                <a:r>
                  <a:rPr lang="zh-TW" altLang="en-US" dirty="0"/>
                  <a:t>種割</a:t>
                </a:r>
                <a:r>
                  <a:rPr lang="zh-TW" altLang="en-US" dirty="0" smtClean="0"/>
                  <a:t>集</a:t>
                </a:r>
                <a:endParaRPr lang="en-US" altLang="zh-TW" b="0" dirty="0" smtClean="0"/>
              </a:p>
              <a:p>
                <a:r>
                  <a:rPr lang="zh-TW" altLang="en-US" dirty="0"/>
                  <a:t>對於一張</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𝑛</m:t>
                    </m:r>
                    <m:r>
                      <a:rPr lang="zh-TW" altLang="en-US" i="1" dirty="0">
                        <a:latin typeface="Cambria Math" panose="02040503050406030204" pitchFamily="18" charset="0"/>
                      </a:rPr>
                      <m:t> </m:t>
                    </m:r>
                  </m:oMath>
                </a14:m>
                <a:r>
                  <a:rPr lang="zh-TW" altLang="en-US" dirty="0"/>
                  <a:t>個點的</a:t>
                </a:r>
                <a:r>
                  <a:rPr lang="zh-TW" altLang="en-US" dirty="0" smtClean="0"/>
                  <a:t>圖無向</a:t>
                </a:r>
                <a:r>
                  <a:rPr lang="zh-TW" altLang="en-US" dirty="0"/>
                  <a:t>圖，有</a:t>
                </a:r>
                <a14:m>
                  <m:oMath xmlns:m="http://schemas.openxmlformats.org/officeDocument/2006/math">
                    <m:r>
                      <a:rPr lang="zh-TW" altLang="en-US"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smtClean="0">
                            <a:latin typeface="Cambria Math" panose="02040503050406030204" pitchFamily="18" charset="0"/>
                          </a:rPr>
                          <m:t>(</m:t>
                        </m:r>
                        <m:r>
                          <a:rPr lang="en-US" altLang="zh-TW" i="1" dirty="0">
                            <a:latin typeface="Cambria Math" panose="02040503050406030204" pitchFamily="18" charset="0"/>
                          </a:rPr>
                          <m:t>2</m:t>
                        </m:r>
                      </m:e>
                      <m:sup>
                        <m:r>
                          <a:rPr lang="en-US" altLang="zh-TW" i="1" dirty="0">
                            <a:latin typeface="Cambria Math" panose="02040503050406030204" pitchFamily="18" charset="0"/>
                          </a:rPr>
                          <m:t>𝑛</m:t>
                        </m:r>
                      </m:sup>
                    </m:sSup>
                    <m:r>
                      <a:rPr lang="zh-TW" altLang="en-US" i="1" dirty="0" smtClean="0">
                        <a:latin typeface="Cambria Math" panose="02040503050406030204" pitchFamily="18" charset="0"/>
                      </a:rPr>
                      <m:t> </m:t>
                    </m:r>
                    <m:r>
                      <a:rPr lang="en-US" altLang="zh-TW" i="1" dirty="0" smtClean="0">
                        <a:latin typeface="Cambria Math" panose="02040503050406030204" pitchFamily="18" charset="0"/>
                      </a:rPr>
                      <m:t>−</m:t>
                    </m:r>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en-US" altLang="zh-TW" i="1" dirty="0">
                        <a:latin typeface="Cambria Math" panose="02040503050406030204" pitchFamily="18" charset="0"/>
                      </a:rPr>
                      <m:t>2</m:t>
                    </m:r>
                    <m:r>
                      <a:rPr lang="zh-TW" altLang="en-US" i="1" dirty="0">
                        <a:latin typeface="Cambria Math" panose="02040503050406030204" pitchFamily="18" charset="0"/>
                      </a:rPr>
                      <m:t> </m:t>
                    </m:r>
                  </m:oMath>
                </a14:m>
                <a:r>
                  <a:rPr lang="zh-TW" altLang="en-US" dirty="0"/>
                  <a:t>種割</a:t>
                </a:r>
                <a:r>
                  <a:rPr lang="zh-TW" altLang="en-US" dirty="0" smtClean="0"/>
                  <a:t>集</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14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94898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s-t </a:t>
            </a:r>
            <a:r>
              <a:rPr lang="zh-TW" altLang="en-US" dirty="0" smtClean="0"/>
              <a:t>割</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網路流中，一個 </a:t>
                </a:r>
                <a:r>
                  <a:rPr lang="en-US" altLang="zh-TW" dirty="0" smtClean="0"/>
                  <a:t>s-t</a:t>
                </a:r>
                <a:r>
                  <a:rPr lang="zh-TW" altLang="en-US" dirty="0" smtClean="0"/>
                  <a:t> 割</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𝐶</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是對於圖</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𝐺</m:t>
                    </m:r>
                    <m:r>
                      <a:rPr lang="zh-TW" altLang="en-US" i="1" dirty="0">
                        <a:latin typeface="Cambria Math" panose="02040503050406030204" pitchFamily="18" charset="0"/>
                      </a:rPr>
                      <m:t> </m:t>
                    </m:r>
                  </m:oMath>
                </a14:m>
                <a:r>
                  <a:rPr lang="zh-TW" altLang="en-US" dirty="0" smtClean="0"/>
                  <a:t>中的所有點，將其劃分為兩個點集</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且</a:t>
                </a:r>
                <a14:m>
                  <m:oMath xmlns:m="http://schemas.openxmlformats.org/officeDocument/2006/math">
                    <m:r>
                      <a:rPr lang="en-US" altLang="zh-TW" b="0" i="0" dirty="0" smtClean="0">
                        <a:latin typeface="Cambria Math" panose="02040503050406030204" pitchFamily="18" charset="0"/>
                      </a:rPr>
                      <m:t> </m:t>
                    </m:r>
                    <m:r>
                      <m:rPr>
                        <m:sty m:val="p"/>
                      </m:rPr>
                      <a:rPr lang="en-US" altLang="zh-TW" b="0" i="0" dirty="0" smtClean="0">
                        <a:latin typeface="Cambria Math" panose="02040503050406030204" pitchFamily="18" charset="0"/>
                      </a:rPr>
                      <m:t>s</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𝑆</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 </m:t>
                    </m:r>
                  </m:oMath>
                </a14:m>
                <a:endParaRPr lang="en-US" altLang="zh-TW" b="0" dirty="0" smtClean="0"/>
              </a:p>
              <a:p>
                <a:r>
                  <a:rPr lang="zh-TW" altLang="en-US" dirty="0" smtClean="0"/>
                  <a:t>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𝐶</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e>
                    </m:d>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𝐺</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smtClean="0">
                        <a:latin typeface="Cambria Math" panose="02040503050406030204" pitchFamily="18" charset="0"/>
                      </a:rPr>
                      <m:t> </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𝑆</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 </m:t>
                    </m:r>
                  </m:oMath>
                </a14:m>
                <a:r>
                  <a:rPr lang="zh-TW" altLang="en-US" dirty="0" smtClean="0"/>
                  <a:t>，也就是跨點集的邊所構成的集合，請注意這邊只計算從</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跨到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的邊</a:t>
                </a:r>
                <a:endParaRPr lang="en-US" altLang="zh-TW" dirty="0" smtClean="0"/>
              </a:p>
              <a:p>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9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73992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一個割的花費是割集中所有的邊權和，網路流中割的花費就是割集中所有邊的容量和</a:t>
                </a:r>
                <a:endParaRPr lang="en-US" altLang="zh-TW" dirty="0" smtClean="0"/>
              </a:p>
              <a:p>
                <a:r>
                  <a:rPr lang="zh-TW" altLang="en-US" dirty="0" smtClean="0"/>
                  <a:t>如下圖中割的花費為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742"/>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023" y="3431157"/>
            <a:ext cx="5329953" cy="282769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割的花費</a:t>
            </a:r>
            <a:endParaRPr lang="zh-TW" altLang="en-US" dirty="0"/>
          </a:p>
        </p:txBody>
      </p:sp>
    </p:spTree>
    <p:extLst>
      <p:ext uri="{BB962C8B-B14F-4D97-AF65-F5344CB8AC3E}">
        <p14:creationId xmlns:p14="http://schemas.microsoft.com/office/powerpoint/2010/main" val="3971551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如果將擴充路徑中所有的匹配邊與非匹配邊反轉，則匹配數會</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，這邊所說的反轉是指匹配邊變成未匹配邊，未匹配邊變成匹配邊</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sz="24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sz="1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m:oMathPara>
                </a14:m>
                <a:endParaRPr lang="en-US" altLang="zh-TW" sz="6600"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2941" r="-399"/>
                </a:stretch>
              </a:blipFill>
            </p:spPr>
            <p:txBody>
              <a:bodyPr/>
              <a:lstStyle/>
              <a:p>
                <a:r>
                  <a:rPr lang="zh-TW" altLang="en-US">
                    <a:noFill/>
                  </a:rPr>
                  <a:t> </a:t>
                </a:r>
              </a:p>
            </p:txBody>
          </p:sp>
        </mc:Fallback>
      </mc:AlternateContent>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907" y="3231238"/>
            <a:ext cx="2910720" cy="3323038"/>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2368" y="3231238"/>
            <a:ext cx="2910720" cy="3323038"/>
          </a:xfrm>
          <a:prstGeom prst="rect">
            <a:avLst/>
          </a:prstGeom>
        </p:spPr>
      </p:pic>
    </p:spTree>
    <p:extLst>
      <p:ext uri="{BB962C8B-B14F-4D97-AF65-F5344CB8AC3E}">
        <p14:creationId xmlns:p14="http://schemas.microsoft.com/office/powerpoint/2010/main" val="17537602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最小割</a:t>
            </a:r>
            <a:endParaRPr lang="zh-TW" altLang="en-US" dirty="0"/>
          </a:p>
        </p:txBody>
      </p:sp>
      <p:sp>
        <p:nvSpPr>
          <p:cNvPr id="4" name="內容版面配置區 3"/>
          <p:cNvSpPr>
            <a:spLocks noGrp="1"/>
          </p:cNvSpPr>
          <p:nvPr>
            <p:ph idx="1"/>
          </p:nvPr>
        </p:nvSpPr>
        <p:spPr>
          <a:xfrm>
            <a:off x="838199" y="1825625"/>
            <a:ext cx="10810165" cy="4351338"/>
          </a:xfrm>
        </p:spPr>
        <p:txBody>
          <a:bodyPr>
            <a:normAutofit/>
          </a:bodyPr>
          <a:lstStyle/>
          <a:p>
            <a:r>
              <a:rPr lang="zh-TW" altLang="en-US" dirty="0" smtClean="0"/>
              <a:t>最小割顧名思義就是在所有割集中花費最小的割</a:t>
            </a:r>
            <a:endParaRPr lang="en-US" altLang="zh-TW" dirty="0" smtClean="0"/>
          </a:p>
          <a:p>
            <a:r>
              <a:rPr lang="zh-TW" altLang="en-US" dirty="0" smtClean="0"/>
              <a:t>下圖就是一個 </a:t>
            </a:r>
            <a:r>
              <a:rPr lang="en-US" altLang="zh-TW" dirty="0" smtClean="0"/>
              <a:t>s-t</a:t>
            </a:r>
            <a:r>
              <a:rPr lang="zh-TW" altLang="en-US" dirty="0" smtClean="0"/>
              <a:t> 最小割，往後在講最小割都是最小 </a:t>
            </a:r>
            <a:r>
              <a:rPr lang="en-US" altLang="zh-TW" dirty="0" smtClean="0"/>
              <a:t>s-t</a:t>
            </a:r>
            <a:r>
              <a:rPr lang="zh-TW" altLang="en-US" dirty="0" smtClean="0"/>
              <a:t> 割</a:t>
            </a:r>
            <a:endParaRPr lang="en-US" altLang="zh-TW" dirty="0" smtClean="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023" y="3431157"/>
            <a:ext cx="5329953" cy="2827690"/>
          </a:xfrm>
          <a:prstGeom prst="rect">
            <a:avLst/>
          </a:prstGeom>
        </p:spPr>
      </p:pic>
    </p:spTree>
    <p:extLst>
      <p:ext uri="{BB962C8B-B14F-4D97-AF65-F5344CB8AC3E}">
        <p14:creationId xmlns:p14="http://schemas.microsoft.com/office/powerpoint/2010/main" val="38625494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0" y="3135676"/>
            <a:ext cx="5732562" cy="3041285"/>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最小割</a:t>
            </a:r>
            <a:endParaRPr lang="zh-TW" altLang="en-US" dirty="0"/>
          </a:p>
        </p:txBody>
      </p:sp>
      <p:sp>
        <p:nvSpPr>
          <p:cNvPr id="4" name="內容版面配置區 3"/>
          <p:cNvSpPr>
            <a:spLocks noGrp="1"/>
          </p:cNvSpPr>
          <p:nvPr>
            <p:ph idx="1"/>
          </p:nvPr>
        </p:nvSpPr>
        <p:spPr>
          <a:xfrm>
            <a:off x="838199" y="1825625"/>
            <a:ext cx="10810165" cy="4351338"/>
          </a:xfrm>
        </p:spPr>
        <p:txBody>
          <a:bodyPr>
            <a:normAutofit/>
          </a:bodyPr>
          <a:lstStyle/>
          <a:p>
            <a:r>
              <a:rPr lang="zh-TW" altLang="en-US" dirty="0" smtClean="0"/>
              <a:t>最小割不唯一，下面兩張圖同時是最小割</a:t>
            </a:r>
            <a:endParaRPr lang="en-US" altLang="zh-TW" dirty="0" smtClean="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281" y="3135676"/>
            <a:ext cx="5732562" cy="3041285"/>
          </a:xfrm>
          <a:prstGeom prst="rect">
            <a:avLst/>
          </a:prstGeom>
        </p:spPr>
      </p:pic>
    </p:spTree>
    <p:extLst>
      <p:ext uri="{BB962C8B-B14F-4D97-AF65-F5344CB8AC3E}">
        <p14:creationId xmlns:p14="http://schemas.microsoft.com/office/powerpoint/2010/main" val="34273006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流</a:t>
                </a:r>
                <a:r>
                  <a:rPr lang="en-US" altLang="zh-TW" dirty="0" smtClean="0"/>
                  <a:t>-</a:t>
                </a:r>
                <a:r>
                  <a:rPr lang="zh-TW" altLang="en-US" dirty="0" smtClean="0"/>
                  <a:t>割對偶性屬於線性規劃的問題，因此我們用簡單一點的方式來說</a:t>
                </a:r>
                <a:endParaRPr lang="en-US" altLang="zh-TW" dirty="0" smtClean="0"/>
              </a:p>
              <a:p>
                <a:r>
                  <a:rPr lang="zh-TW" altLang="en-US" dirty="0" smtClean="0"/>
                  <a:t>以下用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表示源點這邊的割，用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表示匯點這邊的割</a:t>
                </a:r>
                <a:endParaRPr lang="en-US" altLang="zh-TW" dirty="0" smtClean="0"/>
              </a:p>
              <a:p>
                <a:r>
                  <a:rPr lang="zh-TW" altLang="en-US" dirty="0" smtClean="0"/>
                  <a:t>一張圖中的總流量等於</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smtClean="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的流量減</a:t>
                </a:r>
                <a:r>
                  <a:rPr lang="en-US" altLang="zh-TW" dirty="0" smtClean="0"/>
                  <a:t/>
                </a:r>
                <a:br>
                  <a:rPr lang="en-US" altLang="zh-TW" dirty="0" smtClean="0"/>
                </a:br>
                <a:r>
                  <a:rPr lang="zh-TW" altLang="en-US" dirty="0" smtClean="0"/>
                  <a:t>掉</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的流量</a:t>
                </a:r>
                <a:endParaRPr lang="en-US" altLang="zh-TW" dirty="0" smtClean="0"/>
              </a:p>
              <a:p>
                <a:r>
                  <a:rPr lang="zh-TW" altLang="en-US" dirty="0" smtClean="0"/>
                  <a:t>如右圖的總流量是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smtClean="0">
                        <a:latin typeface="Cambria Math" panose="02040503050406030204" pitchFamily="18" charset="0"/>
                      </a:rPr>
                      <m:t> </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流</a:t>
            </a:r>
            <a:r>
              <a:rPr lang="en-US" altLang="zh-TW" dirty="0" smtClean="0"/>
              <a:t>-</a:t>
            </a:r>
            <a:r>
              <a:rPr lang="zh-TW" altLang="en-US" dirty="0" smtClean="0"/>
              <a:t>割對偶性</a:t>
            </a:r>
            <a:endParaRPr lang="zh-TW" altLang="en-US" dirty="0"/>
          </a:p>
        </p:txBody>
      </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207574377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由於水流動時要符合容量限制，因此在任何割中，</a:t>
                </a:r>
                <a:r>
                  <a:rPr lang="zh-TW" altLang="en-US" dirty="0"/>
                  <a:t>由</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的總流量不會大於由</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的總</a:t>
                </a:r>
                <a:r>
                  <a:rPr lang="zh-TW" altLang="en-US" dirty="0" smtClean="0"/>
                  <a:t>容量；反之</a:t>
                </a:r>
                <a:r>
                  <a:rPr lang="zh-TW" altLang="en-US" dirty="0"/>
                  <a:t>由</a:t>
                </a:r>
                <a14:m>
                  <m:oMath xmlns:m="http://schemas.openxmlformats.org/officeDocument/2006/math">
                    <m:r>
                      <a:rPr lang="zh-TW" altLang="en-US" i="1" dirty="0" smtClean="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的總流量不會大於由</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的總</a:t>
                </a:r>
                <a:r>
                  <a:rPr lang="zh-TW" altLang="en-US" dirty="0" smtClean="0"/>
                  <a:t>容量</a:t>
                </a:r>
                <a:endParaRPr lang="en-US" altLang="zh-TW" dirty="0" smtClean="0"/>
              </a:p>
              <a:p>
                <a:r>
                  <a:rPr lang="zh-TW" altLang="en-US" dirty="0" smtClean="0"/>
                  <a:t>如果找到了</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a:t>
                </a:r>
                <a:r>
                  <a:rPr lang="zh-TW" altLang="en-US" dirty="0" smtClean="0"/>
                  <a:t>總容量和最小的分</a:t>
                </a:r>
                <a:r>
                  <a:rPr lang="en-US" altLang="zh-TW" dirty="0" smtClean="0"/>
                  <a:t/>
                </a:r>
                <a:br>
                  <a:rPr lang="en-US" altLang="zh-TW" dirty="0" smtClean="0"/>
                </a:br>
                <a:r>
                  <a:rPr lang="zh-TW" altLang="en-US" dirty="0" smtClean="0"/>
                  <a:t>割方法，則找到 </a:t>
                </a:r>
                <a:r>
                  <a:rPr lang="en-US" altLang="zh-TW" dirty="0" smtClean="0"/>
                  <a:t>s-t</a:t>
                </a:r>
                <a:r>
                  <a:rPr lang="zh-TW" altLang="en-US" dirty="0" smtClean="0"/>
                  <a:t> 的最小割</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199"/>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流</a:t>
            </a:r>
            <a:r>
              <a:rPr lang="en-US" altLang="zh-TW" dirty="0" smtClean="0"/>
              <a:t>-</a:t>
            </a:r>
            <a:r>
              <a:rPr lang="zh-TW" altLang="en-US" dirty="0" smtClean="0"/>
              <a:t>割對偶性</a:t>
            </a:r>
            <a:endParaRPr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313030038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如果容量大於流量，則水流可以繼續增加而不會超過限制</a:t>
                </a:r>
                <a:endParaRPr lang="en-US" altLang="zh-TW" dirty="0" smtClean="0"/>
              </a:p>
              <a:p>
                <a:r>
                  <a:rPr lang="zh-TW" altLang="en-US" dirty="0" smtClean="0"/>
                  <a:t>當無法繼續增加流量時，一定會有一些邊滿流，也就是整個網路的瓶頸</a:t>
                </a:r>
                <a:endParaRPr lang="en-US" altLang="zh-TW" dirty="0" smtClean="0"/>
              </a:p>
              <a:p>
                <a:r>
                  <a:rPr lang="zh-TW" altLang="en-US" dirty="0" smtClean="0"/>
                  <a:t>因此一個網路流的流量就是所有瓶頸的</a:t>
                </a:r>
                <a:r>
                  <a:rPr lang="en-US" altLang="zh-TW" dirty="0" smtClean="0"/>
                  <a:t/>
                </a:r>
                <a:br>
                  <a:rPr lang="en-US" altLang="zh-TW" dirty="0" smtClean="0"/>
                </a:br>
                <a:r>
                  <a:rPr lang="zh-TW" altLang="en-US" dirty="0" smtClean="0"/>
                  <a:t>總容量，而總流量的瓶頸會出現在由</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en-US" altLang="zh-TW" dirty="0" smtClean="0"/>
                  <a:t/>
                </a:r>
                <a:br>
                  <a:rPr lang="en-US" altLang="zh-TW" dirty="0" smtClean="0"/>
                </a:br>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總容量最小的一種分割方式</a:t>
                </a:r>
                <a:endParaRPr lang="en-US" altLang="zh-TW" dirty="0" smtClean="0"/>
              </a:p>
              <a:p>
                <a:pPr marL="0" indent="0">
                  <a:buNone/>
                </a:pPr>
                <a14:m>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 </m:t>
                    </m:r>
                  </m:oMath>
                </a14:m>
                <a:r>
                  <a:rPr lang="zh-TW" altLang="en-US" dirty="0" smtClean="0"/>
                  <a:t>最小割</a:t>
                </a:r>
                <a:endParaRPr lang="en-US" altLang="zh-TW" i="1" dirty="0" smtClean="0">
                  <a:latin typeface="Cambria Math" panose="02040503050406030204" pitchFamily="18" charset="0"/>
                </a:endParaRPr>
              </a:p>
              <a:p>
                <a:pPr marL="0" indent="0">
                  <a:buNone/>
                </a:pPr>
                <a14:m>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 </m:t>
                    </m:r>
                  </m:oMath>
                </a14:m>
                <a:r>
                  <a:rPr lang="zh-TW" altLang="en-US" dirty="0"/>
                  <a:t>最大流流量 </a:t>
                </a:r>
                <a:r>
                  <a:rPr lang="en-US" altLang="zh-TW" dirty="0"/>
                  <a:t>=</a:t>
                </a:r>
                <a:r>
                  <a:rPr lang="zh-TW" altLang="en-US" dirty="0"/>
                  <a:t> 最小割花費</a:t>
                </a:r>
                <a:endParaRPr lang="en-US" altLang="zh-TW" dirty="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742"/>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最大流最小割定理</a:t>
            </a:r>
            <a:endParaRPr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326620464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你會發現，增廣路算法的中止條件是，在剩餘網路中源點及匯點不存在連通的路徑</a:t>
            </a:r>
            <a:endParaRPr lang="en-US" altLang="zh-TW" dirty="0" smtClean="0"/>
          </a:p>
          <a:p>
            <a:r>
              <a:rPr lang="zh-TW" altLang="en-US" dirty="0" smtClean="0"/>
              <a:t>如果不存在連通的路徑，代表網路中的瓶頸均滿流了，而瓶頸總容量就是最小割，且割的花費會</a:t>
            </a:r>
            <a:r>
              <a:rPr lang="en-US" altLang="zh-TW" dirty="0" smtClean="0"/>
              <a:t/>
            </a:r>
            <a:br>
              <a:rPr lang="en-US" altLang="zh-TW" dirty="0" smtClean="0"/>
            </a:br>
            <a:r>
              <a:rPr lang="zh-TW" altLang="en-US" dirty="0" smtClean="0"/>
              <a:t>等於最大流的流量，因此可以證明增廣</a:t>
            </a:r>
            <a:r>
              <a:rPr lang="en-US" altLang="zh-TW" dirty="0" smtClean="0"/>
              <a:t/>
            </a:r>
            <a:br>
              <a:rPr lang="en-US" altLang="zh-TW" dirty="0" smtClean="0"/>
            </a:br>
            <a:r>
              <a:rPr lang="zh-TW" altLang="en-US" dirty="0" smtClean="0"/>
              <a:t>路算法是正確的</a:t>
            </a:r>
            <a:endParaRPr lang="en-US" altLang="zh-TW" dirty="0" smtClean="0"/>
          </a:p>
        </p:txBody>
      </p:sp>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最大流最小割定理</a:t>
            </a:r>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23503757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Example Problem</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518447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大部</a:t>
            </a:r>
            <a:r>
              <a:rPr lang="zh-TW" altLang="en-US" dirty="0"/>
              <a:t>分</a:t>
            </a:r>
            <a:r>
              <a:rPr lang="zh-TW" altLang="en-US" dirty="0" smtClean="0"/>
              <a:t>網路流的題目都看不出這是網路流</a:t>
            </a:r>
            <a:endParaRPr lang="en-US" altLang="zh-TW" dirty="0" smtClean="0"/>
          </a:p>
          <a:p>
            <a:endParaRPr lang="en-US" altLang="zh-TW" dirty="0"/>
          </a:p>
          <a:p>
            <a:r>
              <a:rPr lang="zh-TW" altLang="en-US" dirty="0" smtClean="0"/>
              <a:t>舉個例子</a:t>
            </a:r>
            <a:endParaRPr lang="en-US" altLang="zh-TW" dirty="0" smtClean="0"/>
          </a:p>
        </p:txBody>
      </p:sp>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題目</a:t>
            </a:r>
            <a:endParaRPr lang="zh-TW" altLang="en-US" dirty="0"/>
          </a:p>
        </p:txBody>
      </p:sp>
    </p:spTree>
    <p:extLst>
      <p:ext uri="{BB962C8B-B14F-4D97-AF65-F5344CB8AC3E}">
        <p14:creationId xmlns:p14="http://schemas.microsoft.com/office/powerpoint/2010/main" val="21927301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有</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個英雄與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𝑀</m:t>
                    </m:r>
                    <m:r>
                      <a:rPr lang="zh-TW" altLang="en-US" i="1" dirty="0">
                        <a:latin typeface="Cambria Math" panose="02040503050406030204" pitchFamily="18" charset="0"/>
                      </a:rPr>
                      <m:t> </m:t>
                    </m:r>
                  </m:oMath>
                </a14:m>
                <a:r>
                  <a:rPr lang="zh-TW" altLang="en-US" dirty="0" smtClean="0"/>
                  <a:t>個怪物，每個英雄只能殺特定幾種怪物，且每個英雄至多殺一隻怪物。現在有</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𝐾</m:t>
                    </m:r>
                    <m:r>
                      <a:rPr lang="zh-TW" altLang="en-US" i="1" dirty="0">
                        <a:latin typeface="Cambria Math" panose="02040503050406030204" pitchFamily="18" charset="0"/>
                      </a:rPr>
                      <m:t> </m:t>
                    </m:r>
                  </m:oMath>
                </a14:m>
                <a:r>
                  <a:rPr lang="zh-TW" altLang="en-US" dirty="0" smtClean="0"/>
                  <a:t>瓶藥水，喝一瓶能使一位英雄多殺一隻怪物，每位英雄至多喝一瓶，請問在最好的策略下最多能殺幾隻怪物？</a:t>
                </a:r>
                <a:endParaRPr lang="en-US" altLang="zh-TW" dirty="0" smtClean="0"/>
              </a:p>
              <a:p>
                <a:endParaRPr lang="en-US" altLang="zh-TW" dirty="0"/>
              </a:p>
              <a:p>
                <a:r>
                  <a:rPr lang="zh-TW" altLang="en-US" dirty="0" smtClean="0"/>
                  <a:t>網路流？</a:t>
                </a:r>
                <a:endParaRPr lang="en-US" altLang="zh-TW" dirty="0" smtClean="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5254"/>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Tree>
    <p:extLst>
      <p:ext uri="{BB962C8B-B14F-4D97-AF65-F5344CB8AC3E}">
        <p14:creationId xmlns:p14="http://schemas.microsoft.com/office/powerpoint/2010/main" val="40197733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通常在網路流這類題目中，不會修改模板的 </a:t>
            </a:r>
            <a:r>
              <a:rPr lang="en-US" altLang="zh-TW" dirty="0" smtClean="0"/>
              <a:t>code</a:t>
            </a:r>
            <a:r>
              <a:rPr lang="zh-TW" altLang="en-US" dirty="0" smtClean="0"/>
              <a:t>，取而代之的會建構網路流的「模型」</a:t>
            </a:r>
            <a:endParaRPr lang="en-US" altLang="zh-TW" dirty="0" smtClean="0"/>
          </a:p>
          <a:p>
            <a:endParaRPr lang="en-US" altLang="zh-TW" dirty="0"/>
          </a:p>
          <a:p>
            <a:r>
              <a:rPr lang="zh-TW" altLang="en-US" dirty="0" smtClean="0"/>
              <a:t>可能是最大流的模型或是最小割的模型</a:t>
            </a:r>
            <a:endParaRPr lang="en-US" altLang="zh-TW" dirty="0" smtClean="0"/>
          </a:p>
        </p:txBody>
      </p:sp>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建模</a:t>
            </a:r>
            <a:endParaRPr lang="zh-TW" altLang="en-US" dirty="0"/>
          </a:p>
        </p:txBody>
      </p:sp>
    </p:spTree>
    <p:extLst>
      <p:ext uri="{BB962C8B-B14F-4D97-AF65-F5344CB8AC3E}">
        <p14:creationId xmlns:p14="http://schemas.microsoft.com/office/powerpoint/2010/main" val="3000888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Berge</a:t>
            </a:r>
            <a:r>
              <a:rPr lang="en-US" altLang="zh-TW" dirty="0" smtClean="0">
                <a:latin typeface="+mn-lt"/>
              </a:rPr>
              <a:t>’</a:t>
            </a:r>
            <a:r>
              <a:rPr lang="en-US" altLang="zh-TW" dirty="0" smtClean="0"/>
              <a:t>s lemma</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一個匹配是最大匹配</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圖上找不到任何擴充路徑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假設存在任何擴充路徑，那麼就能將其匹配邊與未匹配邊反轉，並將匹配數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此定理可以延伸得到：若從一個未匹配點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出發找不到任何的擴充路徑，則一定存在一種不包含點</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3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79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3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3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本題採用最大流的模型</a:t>
                </a:r>
                <a:endParaRPr lang="en-US" altLang="zh-TW" dirty="0"/>
              </a:p>
              <a:p>
                <a:r>
                  <a:rPr lang="zh-TW" altLang="en-US" dirty="0" smtClean="0"/>
                  <a:t>先建立一個</a:t>
                </a:r>
                <a:r>
                  <a:rPr lang="zh-TW" altLang="en-US" dirty="0"/>
                  <a:t>源</a:t>
                </a:r>
                <a:r>
                  <a:rPr lang="zh-TW" altLang="en-US" dirty="0" smtClean="0"/>
                  <a:t>點，並將源點指到兩個點，其容量分別是</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𝐾</m:t>
                    </m:r>
                    <m:r>
                      <a:rPr lang="zh-TW" altLang="en-US" i="1" dirty="0">
                        <a:latin typeface="Cambria Math" panose="02040503050406030204" pitchFamily="18" charset="0"/>
                      </a:rPr>
                      <m:t> </m:t>
                    </m:r>
                  </m:oMath>
                </a14:m>
                <a:endParaRPr lang="en-US" altLang="zh-TW" dirty="0" smtClean="0"/>
              </a:p>
              <a:p>
                <a:r>
                  <a:rPr lang="zh-TW" altLang="en-US" dirty="0" smtClean="0"/>
                  <a:t>代表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位英雄與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𝐾</m:t>
                    </m:r>
                    <m:r>
                      <a:rPr lang="zh-TW" altLang="en-US" i="1">
                        <a:latin typeface="Cambria Math" panose="02040503050406030204" pitchFamily="18" charset="0"/>
                      </a:rPr>
                      <m:t> </m:t>
                    </m:r>
                  </m:oMath>
                </a14:m>
                <a:r>
                  <a:rPr lang="zh-TW" altLang="en-US" dirty="0" smtClean="0"/>
                  <a:t>瓶藥水</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3"/>
                <a:stretch>
                  <a:fillRect l="-1256" t="-2941"/>
                </a:stretch>
              </a:blipFill>
            </p:spPr>
            <p:txBody>
              <a:bodyPr/>
              <a:lstStyle/>
              <a:p>
                <a:r>
                  <a:rPr lang="zh-TW" altLang="en-US">
                    <a:noFill/>
                  </a:rPr>
                  <a:t> </a:t>
                </a:r>
              </a:p>
            </p:txBody>
          </p:sp>
        </mc:Fallback>
      </mc:AlternateContent>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Tree>
    <p:extLst>
      <p:ext uri="{BB962C8B-B14F-4D97-AF65-F5344CB8AC3E}">
        <p14:creationId xmlns:p14="http://schemas.microsoft.com/office/powerpoint/2010/main" val="32345312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接著分別將這兩個點接到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位英雄，容量均為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分別代表</a:t>
                </a:r>
                <a:r>
                  <a:rPr lang="zh-TW" altLang="en-US" dirty="0"/>
                  <a:t>每</a:t>
                </a:r>
                <a:r>
                  <a:rPr lang="zh-TW" altLang="en-US" dirty="0" smtClean="0"/>
                  <a:t>位英雄最多只能殺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隻怪物與喝</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瓶藥水</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2596173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將每位英雄接到其能殺的怪物，容量均為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代表該英雄能殺死該怪物至多</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次</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941834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將所有怪物都接到匯點，容量為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代表每個怪物至多被擊殺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次</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54326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
        <p:nvSpPr>
          <p:cNvPr id="5" name="內容版面配置區 4"/>
          <p:cNvSpPr>
            <a:spLocks noGrp="1"/>
          </p:cNvSpPr>
          <p:nvPr>
            <p:ph idx="1"/>
          </p:nvPr>
        </p:nvSpPr>
        <p:spPr/>
        <p:txBody>
          <a:bodyPr/>
          <a:lstStyle/>
          <a:p>
            <a:r>
              <a:rPr lang="zh-TW" altLang="en-US" dirty="0" smtClean="0"/>
              <a:t>最後對這張圖跑一次最大流即為答案</a:t>
            </a:r>
            <a:endParaRPr lang="zh-TW" altLang="en-US" dirty="0"/>
          </a:p>
        </p:txBody>
      </p:sp>
    </p:spTree>
    <p:extLst>
      <p:ext uri="{BB962C8B-B14F-4D97-AF65-F5344CB8AC3E}">
        <p14:creationId xmlns:p14="http://schemas.microsoft.com/office/powerpoint/2010/main" val="395286870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Conclusion</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527209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總結</a:t>
            </a:r>
            <a:endParaRPr lang="zh-TW" altLang="en-US" dirty="0"/>
          </a:p>
        </p:txBody>
      </p:sp>
      <p:sp>
        <p:nvSpPr>
          <p:cNvPr id="5" name="內容版面配置區 4"/>
          <p:cNvSpPr>
            <a:spLocks noGrp="1"/>
          </p:cNvSpPr>
          <p:nvPr>
            <p:ph idx="1"/>
          </p:nvPr>
        </p:nvSpPr>
        <p:spPr/>
        <p:txBody>
          <a:bodyPr/>
          <a:lstStyle/>
          <a:p>
            <a:r>
              <a:rPr lang="zh-TW" altLang="en-US" dirty="0" smtClean="0"/>
              <a:t>這兩種類型的題目常常會看不出來，只能靠多練習多寫題目來累積經驗</a:t>
            </a:r>
            <a:endParaRPr lang="en-US" altLang="zh-TW" dirty="0" smtClean="0"/>
          </a:p>
          <a:p>
            <a:endParaRPr lang="en-US" altLang="zh-TW" dirty="0"/>
          </a:p>
          <a:p>
            <a:r>
              <a:rPr lang="zh-TW" altLang="en-US" dirty="0" smtClean="0"/>
              <a:t>如果掌握了技巧的話，那麼看到這種類型的題目就能一眼看出來了</a:t>
            </a:r>
            <a:endParaRPr lang="zh-TW" altLang="en-US" dirty="0"/>
          </a:p>
        </p:txBody>
      </p:sp>
    </p:spTree>
    <p:extLst>
      <p:ext uri="{BB962C8B-B14F-4D97-AF65-F5344CB8AC3E}">
        <p14:creationId xmlns:p14="http://schemas.microsoft.com/office/powerpoint/2010/main" val="143759618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a:t>Questions?</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82645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有了以上想法，便可以直接構造出演算法了</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枚舉二分圖某一側的所有點，若從該點出發找不到任何的擴充路徑，則將其移出匹配，否則將擴充路徑上所有的邊反轉，匹配數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3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08319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如何找擴充路徑？</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利用二分圖的性質</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若將一個二分圖塗成黑白兩色，只要從二分圖的未匹配黑點開始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，找到相鄰白點後檢查其是否為未匹配點，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若是未匹配點，則找到擴充路徑，匹配數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否則從該白點的匹配黑點開始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，繼續尋找擴充路徑，若找到擴充路徑則將其反轉，匹配數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，找不到匹配點則回傳</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，此時起點可以繼續選擇下一個白點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如果找不到任何擴充路徑，將該黑點移出可能匹配的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17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286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57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考慮這張二分圖，假設左方為黑點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763491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先從第一個黑點開始找擴充路徑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575766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Bipartite Graph</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66252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找到了擴充路徑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60254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43440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未</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83714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2"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接著從第二個點開始找擴充路徑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87883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找到了擴充路徑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539557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75189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732418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接著從第三個點開始找擴充路徑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23840066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找到了擴充路徑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5778791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61797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a:t>
            </a:r>
            <a:r>
              <a:rPr lang="zh-TW" altLang="en-US" dirty="0"/>
              <a:t>圖</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對於一張圖</a:t>
                </a:r>
                <a14:m>
                  <m:oMath xmlns:m="http://schemas.openxmlformats.org/officeDocument/2006/math">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𝐺</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中，存在一種方法可以將所有點分割成兩</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個不相交點</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集</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𝑈</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，且對於所有的邊</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𝑢</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𝐺</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𝑢</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屬於不同點集。</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換句話說，當所有點被分成兩個點集後，所有的邊都會「跨越點集」。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86844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8169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第四個</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點開始找擴充路徑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3097815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發現找不到擴充路徑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因此第四個點不可能是匹配點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1847331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第五個</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點開始找擴充路徑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3618275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發現找不到擴充路徑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因此第五個點不可能是匹配點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925190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所有的點都枚舉完了，演算法結束，此時的匹配數即為最大匹配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3811859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時間複雜度</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每一次尋找擴充路徑，花費</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至多</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枚舉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個黑點，每次枚舉完只會有增加匹配與移除點兩種情況，因此每個點至多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一次</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總複雜度</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如果一開始在</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圖</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上先胡亂匹配後，再執行此演算法，則可能讓整個演算法的執行時間縮短</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113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72712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Code</a:t>
            </a:r>
            <a:endParaRPr lang="zh-TW" altLang="en-US" dirty="0"/>
          </a:p>
        </p:txBody>
      </p:sp>
      <p:sp>
        <p:nvSpPr>
          <p:cNvPr id="8"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cs typeface="Meslo LG M for Powerline" panose="020B0609030804020204" pitchFamily="50" charset="0"/>
              </a:rPr>
              <a:t>這邊做了一些空間上的優化，因為白</a:t>
            </a:r>
            <a:r>
              <a:rPr lang="zh-TW" altLang="en-US" dirty="0">
                <a:cs typeface="Meslo LG M for Powerline" panose="020B0609030804020204" pitchFamily="50" charset="0"/>
              </a:rPr>
              <a:t>點</a:t>
            </a:r>
            <a:r>
              <a:rPr lang="zh-TW" altLang="en-US" dirty="0" smtClean="0">
                <a:cs typeface="Meslo LG M for Powerline" panose="020B0609030804020204" pitchFamily="50" charset="0"/>
              </a:rPr>
              <a:t>需要尋找的點只有當前匹配的黑點，因此只需要為黑點存邊就好</a:t>
            </a:r>
            <a:endParaRPr lang="en-US" altLang="zh-TW" dirty="0">
              <a:cs typeface="Meslo LG M for Powerline" panose="020B0609030804020204" pitchFamily="50" charset="0"/>
            </a:endParaRPr>
          </a:p>
          <a:p>
            <a:endParaRPr lang="en-US" altLang="zh-TW" dirty="0" smtClean="0">
              <a:cs typeface="Meslo LG M for Powerline" panose="020B0609030804020204" pitchFamily="50" charset="0"/>
            </a:endParaRPr>
          </a:p>
          <a:p>
            <a:r>
              <a:rPr lang="en-US" altLang="zh-TW" dirty="0">
                <a:hlinkClick r:id="rId2"/>
              </a:rPr>
              <a:t>https://</a:t>
            </a:r>
            <a:r>
              <a:rPr lang="en-US" altLang="zh-TW" dirty="0" smtClean="0">
                <a:hlinkClick r:id="rId2"/>
              </a:rPr>
              <a:t>paste.ofcode.org/cgtJGTtKiJtAkqUTjSYLAj</a:t>
            </a:r>
            <a:endParaRPr lang="en-US" altLang="zh-TW" dirty="0" smtClean="0">
              <a:cs typeface="Meslo LG M for Powerline" panose="020B0609030804020204" pitchFamily="50" charset="0"/>
            </a:endParaRPr>
          </a:p>
        </p:txBody>
      </p:sp>
    </p:spTree>
    <p:extLst>
      <p:ext uri="{BB962C8B-B14F-4D97-AF65-F5344CB8AC3E}">
        <p14:creationId xmlns:p14="http://schemas.microsoft.com/office/powerpoint/2010/main" val="12214881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Independent Set and Cover</a:t>
            </a:r>
            <a:r>
              <a:rPr lang="zh-TW" altLang="en-US" dirty="0" smtClean="0"/>
              <a:t> </a:t>
            </a:r>
            <a:r>
              <a:rPr lang="en-US" altLang="zh-TW" dirty="0" smtClean="0"/>
              <a:t>Set</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03757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p:sp>
        <p:nvSpPr>
          <p:cNvPr id="3"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以下所講的所有獨立集與覆蓋都不唯一</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圖中所舉的例子是只是其中一</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種</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925996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a:t>
            </a:r>
            <a:r>
              <a:rPr lang="zh-TW" altLang="en-US" dirty="0"/>
              <a:t>圖</a:t>
            </a:r>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endParaRPr lang="en-US" altLang="zh-TW" dirty="0" smtClean="0"/>
              </a:p>
              <a:p>
                <a:endParaRPr lang="en-US" altLang="zh-TW" dirty="0"/>
              </a:p>
              <a:p>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r>
                        <a:rPr lang="en-US" altLang="zh-TW" sz="6600" i="1" smtClean="0">
                          <a:latin typeface="Cambria Math" panose="02040503050406030204" pitchFamily="18" charset="0"/>
                        </a:rPr>
                        <m:t>⇒</m:t>
                      </m:r>
                      <m:r>
                        <m:rPr>
                          <m:lit/>
                        </m:rPr>
                        <a:rPr lang="en-US" altLang="zh-TW" sz="6600" b="0" i="1" smtClean="0">
                          <a:latin typeface="Cambria Math" panose="02040503050406030204" pitchFamily="18" charset="0"/>
                        </a:rPr>
                        <m:t> </m:t>
                      </m:r>
                    </m:oMath>
                  </m:oMathPara>
                </a14:m>
                <a:endParaRPr lang="en-US" altLang="zh-TW" sz="66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57" y="1900867"/>
            <a:ext cx="3745524" cy="427609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005" y="1900867"/>
            <a:ext cx="3745524" cy="4276096"/>
          </a:xfrm>
          <a:prstGeom prst="rect">
            <a:avLst/>
          </a:prstGeom>
        </p:spPr>
      </p:pic>
    </p:spTree>
    <p:extLst>
      <p:ext uri="{BB962C8B-B14F-4D97-AF65-F5344CB8AC3E}">
        <p14:creationId xmlns:p14="http://schemas.microsoft.com/office/powerpoint/2010/main" val="177937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最大點獨立集</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(Maximum independent set)</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圖中最大的點集，使得點集中任兩點沒有直接的邊連接，在此簡稱此點集為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如右圖紅色的點集就是這張圖的最大點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獨立集</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2029"/>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Tree>
    <p:extLst>
      <p:ext uri="{BB962C8B-B14F-4D97-AF65-F5344CB8AC3E}">
        <p14:creationId xmlns:p14="http://schemas.microsoft.com/office/powerpoint/2010/main" val="2299138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最大邊獨立集</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(Maximum independent edge set)</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圖中最大的邊集，使得邊集中任兩條邊沒有共同端點。且此獨立集等價於最大匹配，在此簡稱</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此邊集為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𝑀</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的邊集</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就是這張圖的</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最大邊</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獨立集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r="-22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73199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最小點覆蓋</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(Minimum vertex cover)</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圖中最小的點集，使得對於圖中任一條邊，至少有一端點存在此點集中，在此簡稱此點集為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的點集</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就是這張圖的</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覆蓋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Tree>
    <p:extLst>
      <p:ext uri="{BB962C8B-B14F-4D97-AF65-F5344CB8AC3E}">
        <p14:creationId xmlns:p14="http://schemas.microsoft.com/office/powerpoint/2010/main" val="541316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最小邊覆蓋</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(Minimum edge cover)</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圖中最小的邊集，使得對於圖中任一點，至少有一條與該點相鄰的邊存在此邊集中，在此簡稱</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此邊集為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如右圖紅色的邊集就是這張圖的</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最小邊</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覆蓋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42752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根據以上的定義可以發現，對於一張圖</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𝐺</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𝐸</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中，任何的點獨立集</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V</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都是一個點覆蓋，因此有以下公式：</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m:oMathPara>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38736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對於一個最大匹配，這個匹配已經覆蓋了</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個點，因此至多只需要再</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條邊就能覆蓋所有點，故</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2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811096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對於一個最小邊覆蓋，這個邊覆蓋與所有的點會形成一個森林，因此每個連通塊的點數會等於邊數</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且連通塊數量會是</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，故</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9135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綜合</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得到：</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152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在一般圖上，最大點獨立集與最小點覆蓋都是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NPC</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問題，但是在二分圖上，根據 </a:t>
                </a:r>
                <a:r>
                  <a:rPr lang="en-US" altLang="zh-TW" dirty="0" err="1" smtClean="0"/>
                  <a:t>Kőnig</a:t>
                </a:r>
                <a:r>
                  <a:rPr lang="en-US" altLang="zh-TW" dirty="0"/>
                  <a:t> </a:t>
                </a:r>
                <a:r>
                  <a:rPr lang="zh-TW" altLang="en-US" dirty="0" smtClean="0"/>
                  <a:t>定理得知</a:t>
                </a:r>
                <a14:m>
                  <m:oMath xmlns:m="http://schemas.openxmlformats.org/officeDocument/2006/math">
                    <m:r>
                      <a:rPr lang="en-US" altLang="zh-TW" b="0" i="0" dirty="0" smtClean="0">
                        <a:latin typeface="Cambria Math" panose="02040503050406030204" pitchFamily="18" charset="0"/>
                      </a:rPr>
                      <m:t> </m:t>
                    </m:r>
                    <m:d>
                      <m:dPr>
                        <m:begChr m:val="|"/>
                        <m:endChr m:val="|"/>
                        <m:ctrlPr>
                          <a:rPr lang="en-US" altLang="zh-TW" i="1" dirty="0" smtClean="0">
                            <a:latin typeface="Cambria Math" panose="02040503050406030204" pitchFamily="18" charset="0"/>
                          </a:rPr>
                        </m:ctrlPr>
                      </m:dPr>
                      <m:e>
                        <m:r>
                          <a:rPr lang="en-US" altLang="zh-TW" i="1" dirty="0">
                            <a:latin typeface="Cambria Math" panose="02040503050406030204" pitchFamily="18" charset="0"/>
                          </a:rPr>
                          <m:t>𝑀</m:t>
                        </m:r>
                      </m:e>
                    </m:d>
                    <m:r>
                      <a:rPr lang="en-US" altLang="zh-TW" i="1" dirty="0">
                        <a:latin typeface="Cambria Math" panose="02040503050406030204" pitchFamily="18" charset="0"/>
                      </a:rPr>
                      <m:t>=</m:t>
                    </m:r>
                    <m:d>
                      <m:dPr>
                        <m:begChr m:val="|"/>
                        <m:endChr m:val="|"/>
                        <m:ctrlPr>
                          <a:rPr lang="en-US" altLang="zh-TW"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𝐶</m:t>
                            </m:r>
                          </m:e>
                          <m:sub>
                            <m:r>
                              <a:rPr lang="en-US" altLang="zh-TW" b="0" i="1" dirty="0" smtClean="0">
                                <a:latin typeface="Cambria Math" panose="02040503050406030204" pitchFamily="18" charset="0"/>
                              </a:rPr>
                              <m:t>𝑣</m:t>
                            </m:r>
                          </m:sub>
                        </m:sSub>
                      </m:e>
                    </m:d>
                    <m:r>
                      <a:rPr lang="zh-TW" altLang="en-US" i="1" dirty="0">
                        <a:latin typeface="Cambria Math" panose="02040503050406030204" pitchFamily="18"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，也就是以上四種問題都可以對應到最大匹配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但是這個定理證明複雜，在此略過。</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5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87129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重點整理</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在所有圖上：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b="0"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在二分圖上：</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𝐼</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17051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005" y="1900867"/>
            <a:ext cx="3745524" cy="4276096"/>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57" y="1900867"/>
            <a:ext cx="3745524" cy="4276096"/>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a:t>
            </a:r>
            <a:r>
              <a:rPr lang="zh-TW" altLang="en-US" dirty="0"/>
              <a:t>圖</a:t>
            </a:r>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endParaRPr lang="en-US" altLang="zh-TW" dirty="0" smtClean="0"/>
              </a:p>
              <a:p>
                <a:endParaRPr lang="en-US" altLang="zh-TW" dirty="0"/>
              </a:p>
              <a:p>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r>
                        <a:rPr lang="en-US" altLang="zh-TW" sz="6600" i="1" smtClean="0">
                          <a:latin typeface="Cambria Math" panose="02040503050406030204" pitchFamily="18" charset="0"/>
                        </a:rPr>
                        <m:t>⇒</m:t>
                      </m:r>
                      <m:r>
                        <m:rPr>
                          <m:lit/>
                        </m:rPr>
                        <a:rPr lang="en-US" altLang="zh-TW" sz="6600" b="0" i="1" smtClean="0">
                          <a:latin typeface="Cambria Math" panose="02040503050406030204" pitchFamily="18" charset="0"/>
                        </a:rPr>
                        <m:t> </m:t>
                      </m:r>
                    </m:oMath>
                  </m:oMathPara>
                </a14:m>
                <a:endParaRPr lang="en-US" altLang="zh-TW" sz="66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4"/>
                <a:stretch>
                  <a:fillRect/>
                </a:stretch>
              </a:blipFill>
            </p:spPr>
            <p:txBody>
              <a:bodyPr/>
              <a:lstStyle/>
              <a:p>
                <a:r>
                  <a:rPr lang="zh-TW" altLang="en-US">
                    <a:noFill/>
                  </a:rPr>
                  <a:t> </a:t>
                </a:r>
              </a:p>
            </p:txBody>
          </p:sp>
        </mc:Fallback>
      </mc:AlternateContent>
      <p:sp>
        <p:nvSpPr>
          <p:cNvPr id="6" name="乘號 5"/>
          <p:cNvSpPr/>
          <p:nvPr/>
        </p:nvSpPr>
        <p:spPr>
          <a:xfrm>
            <a:off x="5072248" y="2142698"/>
            <a:ext cx="1740090" cy="174009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6746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Example Problem</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42223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有一個</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的方格紙，在某些格子中有隕石，你現在有一種東西可以一次消滅一整行或一整列的隕石，請問最少要幾次才能將隕石全部消滅</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02994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810" y="2901442"/>
            <a:ext cx="3065067" cy="3499249"/>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將每列編號轉換為二分圖的黑點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將每行編號轉換為二分圖的白點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spTree>
    <p:extLst>
      <p:ext uri="{BB962C8B-B14F-4D97-AF65-F5344CB8AC3E}">
        <p14:creationId xmlns:p14="http://schemas.microsoft.com/office/powerpoint/2010/main" val="162130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有隕石所在的地方，將其所在的行與列連起來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spTree>
    <p:extLst>
      <p:ext uri="{BB962C8B-B14F-4D97-AF65-F5344CB8AC3E}">
        <p14:creationId xmlns:p14="http://schemas.microsoft.com/office/powerpoint/2010/main" val="5025587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接著你會發現當你要射某一行</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列</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時，這行</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列</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上所有</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隕石都會被</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消除</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endParaRPr lang="en-US" altLang="zh-TW" sz="100"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sz="31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3598031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也就是選取某個點時，會消去其所有相鄰</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題目要求要選取最少的點，且讓每一條邊都消失</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267724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此時題目轉化為二分圖上的最小點覆蓋數</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又因二分圖上最大匹配數等於最小點覆蓋數</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1151023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因此本題題目要求二分圖上的最大匹配數</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3000558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Network Flow</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187615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網路流</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給定一個有向圖，其中每條邊都有自己</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的容量</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限制，試問從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點最大流是多少？</a:t>
                </a: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3383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a:t>判別</a:t>
            </a:r>
            <a:r>
              <a:rPr lang="zh-TW" altLang="en-US" dirty="0" smtClean="0"/>
              <a:t>二分</a:t>
            </a:r>
            <a:r>
              <a:rPr lang="zh-TW" altLang="en-US" dirty="0"/>
              <a:t>圖</a:t>
            </a:r>
          </a:p>
        </p:txBody>
      </p:sp>
      <p:sp>
        <p:nvSpPr>
          <p:cNvPr id="3" name="內容版面配置區 2">
            <a:extLst>
              <a:ext uri="{FF2B5EF4-FFF2-40B4-BE49-F238E27FC236}">
                <a16:creationId xmlns:a16="http://schemas.microsoft.com/office/drawing/2014/main" xmlns="" xmlns:a14="http://schemas.microsoft.com/office/drawing/2010/main" xmlns:mc="http://schemas.openxmlformats.org/markup-compatibility/2006"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假設一張圖是二分圖，那麼不妨將兩個點集分別著上不同的顏色</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對於任意一條邊，其兩端點的顏色必不同</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先將圖上其中一點著色，並對該點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，若其相鄰點還沒被塗色，就將其著上與之不同的顏色，並繼續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；若其相鄰點已經被著上相同的顏色，則表示這張圖不是二分圖</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若圖不連通，須對圖中所有連通塊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p>
        </p:txBody>
      </p:sp>
    </p:spTree>
    <p:extLst>
      <p:ext uri="{BB962C8B-B14F-4D97-AF65-F5344CB8AC3E}">
        <p14:creationId xmlns:p14="http://schemas.microsoft.com/office/powerpoint/2010/main" val="102852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管線</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(Pipe)</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：就像圖論中的單向邊一樣</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容量</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(Capacity)</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：一條邊的最大流量限制</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源點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(Source)</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：相當於起點，通常寫作</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𝑠</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i="1"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匯</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(Sink)</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：相當於終點，通常寫作</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𝑡</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i="1"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99454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smtClean="0"/>
              <a:t>網路流</a:t>
            </a:r>
            <a:endParaRPr lang="zh-TW" altLang="en-US" dirty="0"/>
          </a:p>
        </p:txBody>
      </p:sp>
      <p:sp>
        <p:nvSpPr>
          <p:cNvPr id="3" name="內容版面配置區 2">
            <a:extLst>
              <a:ext uri="{FF2B5EF4-FFF2-40B4-BE49-F238E27FC236}">
                <a16:creationId xmlns:mc="http://schemas.openxmlformats.org/markup-compatibility/2006" xmlns:a14="http://schemas.microsoft.com/office/drawing/2010/main"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在一張網路圖中，只有源點能夠供應水流，只有匯點能夠收集水流</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除了源點</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匯點以外的點都只能夠「轉送水流」，也就是說流入的量會等於流出的量</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從源點供應的水流量會等於匯點收集到的水流量，也就是中途不會有漏水或是增加水</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0015447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69"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考慮以下的圖，圖中的數字是 當前流量</a:t>
            </a:r>
            <a:r>
              <a:rPr lang="en-US" altLang="zh-TW" dirty="0" smtClean="0"/>
              <a:t>/</a:t>
            </a:r>
            <a:r>
              <a:rPr lang="zh-TW" altLang="en-US" dirty="0" smtClean="0"/>
              <a:t>容量</a:t>
            </a:r>
            <a:endParaRPr lang="zh-TW" altLang="en-US" dirty="0"/>
          </a:p>
        </p:txBody>
      </p:sp>
    </p:spTree>
    <p:extLst>
      <p:ext uri="{BB962C8B-B14F-4D97-AF65-F5344CB8AC3E}">
        <p14:creationId xmlns:p14="http://schemas.microsoft.com/office/powerpoint/2010/main" val="1682042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一直尋找從源點到匯點還沒流滿的邊，然後用那些邊增加流量</a:t>
            </a:r>
            <a:endParaRPr lang="zh-TW" altLang="en-US" dirty="0"/>
          </a:p>
        </p:txBody>
      </p:sp>
    </p:spTree>
    <p:extLst>
      <p:ext uri="{BB962C8B-B14F-4D97-AF65-F5344CB8AC3E}">
        <p14:creationId xmlns:p14="http://schemas.microsoft.com/office/powerpoint/2010/main" val="38843907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先依著</a:t>
                </a:r>
                <a14:m>
                  <m:oMath xmlns:m="http://schemas.openxmlformats.org/officeDocument/2006/math">
                    <m:r>
                      <a:rPr lang="en-US" altLang="zh-TW" b="0" i="0" smtClean="0">
                        <a:latin typeface="Cambria Math" panose="02040503050406030204" pitchFamily="18" charset="0"/>
                      </a:rPr>
                      <m:t> </m:t>
                    </m:r>
                    <m:r>
                      <m:rPr>
                        <m:sty m:val="p"/>
                      </m:rPr>
                      <a:rPr lang="en-US" altLang="zh-TW" b="0" i="0" smtClean="0">
                        <a:latin typeface="Cambria Math" panose="02040503050406030204" pitchFamily="18" charset="0"/>
                      </a:rPr>
                      <m:t>s</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zh-TW" altLang="en-US" dirty="0" smtClean="0"/>
                  <a:t>將流量增加</a:t>
                </a:r>
                <a:endParaRPr lang="en-US" altLang="zh-TW" dirty="0" smtClean="0"/>
              </a:p>
              <a:p>
                <a:r>
                  <a:rPr lang="zh-TW" altLang="en-US" dirty="0" smtClean="0"/>
                  <a:t>增加後當前流量為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83641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接著依</a:t>
                </a:r>
                <a14:m>
                  <m:oMath xmlns:m="http://schemas.openxmlformats.org/officeDocument/2006/math">
                    <m:r>
                      <a:rPr lang="en-US" altLang="zh-TW" b="0" i="0" smtClean="0">
                        <a:latin typeface="Cambria Math" panose="02040503050406030204" pitchFamily="18" charset="0"/>
                      </a:rPr>
                      <m:t> </m:t>
                    </m:r>
                    <m:r>
                      <m:rPr>
                        <m:sty m:val="p"/>
                      </m:rPr>
                      <a:rPr lang="en-US" altLang="zh-TW" b="0" i="0" smtClean="0">
                        <a:latin typeface="Cambria Math" panose="02040503050406030204" pitchFamily="18" charset="0"/>
                      </a:rPr>
                      <m:t>s</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zh-TW" altLang="en-US" dirty="0" smtClean="0"/>
                  <a:t>將流量增加</a:t>
                </a:r>
                <a:endParaRPr lang="en-US" altLang="zh-TW" dirty="0" smtClean="0"/>
              </a:p>
              <a:p>
                <a:r>
                  <a:rPr lang="zh-TW" altLang="en-US" dirty="0" smtClean="0"/>
                  <a:t>增加後當前流量為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908653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發現已經沒有邊可以讓流量增加，因此流量為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，經檢查發現其為最大流</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869589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這種方法「有時」可以找到最大流，但是有時卻會失敗</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64630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我們用同一張圖再來跑一次</a:t>
            </a:r>
            <a:endParaRPr lang="zh-TW" altLang="en-US" dirty="0"/>
          </a:p>
        </p:txBody>
      </p:sp>
    </p:spTree>
    <p:extLst>
      <p:ext uri="{BB962C8B-B14F-4D97-AF65-F5344CB8AC3E}">
        <p14:creationId xmlns:p14="http://schemas.microsoft.com/office/powerpoint/2010/main" val="25715468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依著</a:t>
                </a:r>
                <a14:m>
                  <m:oMath xmlns:m="http://schemas.openxmlformats.org/officeDocument/2006/math">
                    <m:r>
                      <a:rPr lang="en-US" altLang="zh-TW">
                        <a:latin typeface="Cambria Math" panose="02040503050406030204" pitchFamily="18" charset="0"/>
                      </a:rPr>
                      <m:t> </m:t>
                    </m:r>
                    <m:r>
                      <m:rPr>
                        <m:sty m:val="p"/>
                      </m:rPr>
                      <a:rPr lang="en-US" altLang="zh-TW">
                        <a:latin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rPr>
                      <m:t> </m:t>
                    </m:r>
                  </m:oMath>
                </a14:m>
                <a:r>
                  <a:rPr lang="zh-TW" altLang="en-US" dirty="0"/>
                  <a:t>將流量增加</a:t>
                </a:r>
                <a:endParaRPr lang="en-US" altLang="zh-TW" dirty="0"/>
              </a:p>
              <a:p>
                <a:r>
                  <a:rPr lang="zh-TW" altLang="en-US" dirty="0"/>
                  <a:t>增加後當前流量為</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9921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Matching</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196447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a:t>發現已經沒有邊可以讓流量增加，因此流量為</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r>
                  <a:rPr lang="zh-TW" altLang="en-US" dirty="0"/>
                  <a:t>，</a:t>
                </a:r>
                <a:r>
                  <a:rPr lang="zh-TW" altLang="en-US" dirty="0" smtClean="0"/>
                  <a:t>但是這不是最大流</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157884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Residual Network</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132605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為了解決 </a:t>
            </a:r>
            <a:r>
              <a:rPr lang="en-US" altLang="zh-TW" dirty="0" smtClean="0"/>
              <a:t>Greedy</a:t>
            </a:r>
            <a:r>
              <a:rPr lang="zh-TW" altLang="en-US" dirty="0" smtClean="0"/>
              <a:t> 的問題，我們需要讓</a:t>
            </a:r>
            <a:r>
              <a:rPr lang="zh-TW" altLang="en-US" dirty="0"/>
              <a:t>他</a:t>
            </a:r>
            <a:r>
              <a:rPr lang="zh-TW" altLang="en-US" dirty="0" smtClean="0"/>
              <a:t>能「逆流」回去抵銷已經流過的地方</a:t>
            </a:r>
            <a:endParaRPr lang="zh-TW" altLang="en-US" dirty="0"/>
          </a:p>
        </p:txBody>
      </p:sp>
    </p:spTree>
    <p:extLst>
      <p:ext uri="{BB962C8B-B14F-4D97-AF65-F5344CB8AC3E}">
        <p14:creationId xmlns:p14="http://schemas.microsoft.com/office/powerpoint/2010/main" val="26451658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r="-928"/>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14598163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9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539473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9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646813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由剛剛的範例可知，每次在增加流量時，會做兩種事：</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zh-TW" altLang="en-US" dirty="0" smtClean="0"/>
              <a:t>將沒流滿的邊增加流量</a:t>
            </a:r>
            <a:endParaRPr lang="en-US" altLang="zh-TW" dirty="0" smtClean="0"/>
          </a:p>
          <a:p>
            <a:pPr marL="514350" indent="-514350">
              <a:buFont typeface="+mj-lt"/>
              <a:buAutoNum type="arabicPeriod"/>
            </a:pPr>
            <a:r>
              <a:rPr lang="zh-TW" altLang="en-US" dirty="0" smtClean="0"/>
              <a:t>將已有流量的邊「逆流」回去抵銷原本的流量</a:t>
            </a:r>
          </a:p>
          <a:p>
            <a:pPr marL="514350" indent="-514350">
              <a:buFont typeface="+mj-lt"/>
              <a:buAutoNum type="arabicPeriod"/>
            </a:pPr>
            <a:endParaRPr lang="zh-TW" altLang="en-US" dirty="0" smtClean="0"/>
          </a:p>
        </p:txBody>
      </p:sp>
    </p:spTree>
    <p:extLst>
      <p:ext uri="{BB962C8B-B14F-4D97-AF65-F5344CB8AC3E}">
        <p14:creationId xmlns:p14="http://schemas.microsoft.com/office/powerpoint/2010/main" val="23071138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為了方便處理，我們對</a:t>
                </a:r>
                <a:r>
                  <a:rPr lang="zh-TW" altLang="en-US" dirty="0"/>
                  <a:t>原</a:t>
                </a:r>
                <a:r>
                  <a:rPr lang="zh-TW" altLang="en-US" dirty="0" smtClean="0"/>
                  <a:t>圖進行一些變</a:t>
                </a:r>
                <a:r>
                  <a:rPr lang="zh-TW" altLang="en-US" dirty="0"/>
                  <a:t>化</a:t>
                </a:r>
                <a:r>
                  <a:rPr lang="zh-TW" altLang="en-US" dirty="0" smtClean="0"/>
                  <a:t>：</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zh-TW" altLang="en-US" dirty="0"/>
                  <a:t>對每條邊紀錄其流量</a:t>
                </a:r>
                <a:endParaRPr lang="en-US" altLang="zh-TW" dirty="0"/>
              </a:p>
              <a:p>
                <a:pPr marL="514350" indent="-514350">
                  <a:buFont typeface="+mj-lt"/>
                  <a:buAutoNum type="arabicPeriod"/>
                </a:pPr>
                <a:r>
                  <a:rPr lang="zh-TW" altLang="en-US" dirty="0" smtClean="0"/>
                  <a:t>每條邊都增加一條容量相同的反向邊，並且在一開始將其流量設為原本那條邊的容量</a:t>
                </a:r>
                <a:endParaRPr lang="en-US" altLang="zh-TW" dirty="0" smtClean="0"/>
              </a:p>
              <a:p>
                <a:pPr marL="514350" indent="-514350">
                  <a:buFont typeface="+mj-lt"/>
                  <a:buAutoNum type="arabicPeriod"/>
                </a:pPr>
                <a:endParaRPr lang="en-US" altLang="zh-TW" sz="2800" dirty="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oMath>
                  </m:oMathPara>
                </a14:m>
                <a:endParaRPr lang="en-US" altLang="zh-TW" sz="6600" dirty="0" smtClean="0"/>
              </a:p>
              <a:p>
                <a:pPr marL="514350" indent="-514350">
                  <a:buFont typeface="+mj-lt"/>
                  <a:buAutoNum type="arabicPeriod"/>
                </a:pPr>
                <a:endParaRPr lang="zh-TW" altLang="en-US"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739" t="-2941" r="-986"/>
                </a:stretch>
              </a:blipFill>
            </p:spPr>
            <p:txBody>
              <a:bodyPr/>
              <a:lstStyle/>
              <a:p>
                <a:r>
                  <a:rPr lang="zh-TW" altLang="en-US">
                    <a:noFill/>
                  </a:rPr>
                  <a:t> </a:t>
                </a:r>
              </a:p>
            </p:txBody>
          </p:sp>
        </mc:Fallback>
      </mc:AlternateContent>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814" y="4477090"/>
            <a:ext cx="3452507" cy="183481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4730" y="4477090"/>
            <a:ext cx="3452507" cy="1834810"/>
          </a:xfrm>
          <a:prstGeom prst="rect">
            <a:avLst/>
          </a:prstGeom>
        </p:spPr>
      </p:pic>
    </p:spTree>
    <p:extLst>
      <p:ext uri="{BB962C8B-B14F-4D97-AF65-F5344CB8AC3E}">
        <p14:creationId xmlns:p14="http://schemas.microsoft.com/office/powerpoint/2010/main" val="14452173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經轉換後我們定義剩餘流量</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m:t>
                      </m:r>
                    </m:oMath>
                  </m:oMathPara>
                </a14:m>
                <a:endParaRPr lang="en-US" altLang="zh-TW" i="1" dirty="0" smtClean="0"/>
              </a:p>
              <a:p>
                <a:pPr marL="0" indent="0">
                  <a:buNone/>
                </a:pPr>
                <a:endParaRPr lang="en-US" altLang="zh-TW" i="1" dirty="0"/>
              </a:p>
              <a:p>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𝑐</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zh-TW" altLang="en-US" dirty="0"/>
                  <a:t>代表從</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𝑢</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𝑣</m:t>
                    </m:r>
                    <m:r>
                      <a:rPr lang="zh-TW" altLang="en-US" i="1" dirty="0">
                        <a:latin typeface="Cambria Math" panose="02040503050406030204" pitchFamily="18" charset="0"/>
                      </a:rPr>
                      <m:t> </m:t>
                    </m:r>
                  </m:oMath>
                </a14:m>
                <a:r>
                  <a:rPr lang="zh-TW" altLang="en-US" dirty="0"/>
                  <a:t>這條邊的容量</a:t>
                </a:r>
                <a:endParaRPr lang="en-US" altLang="zh-TW" dirty="0" smtClean="0"/>
              </a:p>
              <a:p>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𝑓</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zh-TW" altLang="en-US" dirty="0"/>
                  <a:t>代表從</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𝑢</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𝑣</m:t>
                    </m:r>
                    <m:r>
                      <a:rPr lang="zh-TW" altLang="en-US" i="1" dirty="0">
                        <a:latin typeface="Cambria Math" panose="02040503050406030204" pitchFamily="18" charset="0"/>
                      </a:rPr>
                      <m:t> </m:t>
                    </m:r>
                  </m:oMath>
                </a14:m>
                <a:r>
                  <a:rPr lang="zh-TW" altLang="en-US" dirty="0"/>
                  <a:t>這條</a:t>
                </a:r>
                <a:r>
                  <a:rPr lang="zh-TW" altLang="en-US" dirty="0" smtClean="0"/>
                  <a:t>邊當前的流量</a:t>
                </a:r>
                <a:endParaRPr lang="zh-TW" altLang="en-US" dirty="0"/>
              </a:p>
              <a:p>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70976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轉換過後的圖稱之為「剩餘網路」</a:t>
                </a:r>
                <a:endParaRPr lang="en-US" altLang="zh-TW" dirty="0" smtClean="0"/>
              </a:p>
              <a:p>
                <a:r>
                  <a:rPr lang="zh-TW" altLang="en-US" dirty="0" smtClean="0"/>
                  <a:t>在剩餘網路中會將</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=0 </m:t>
                    </m:r>
                  </m:oMath>
                </a14:m>
                <a:r>
                  <a:rPr lang="zh-TW" altLang="en-US" dirty="0" smtClean="0"/>
                  <a:t>的邊視為不存在</a:t>
                </a:r>
                <a:endParaRPr lang="en-US" altLang="zh-TW" dirty="0" smtClean="0"/>
              </a:p>
              <a:p>
                <a:r>
                  <a:rPr lang="zh-TW" altLang="en-US" dirty="0" smtClean="0"/>
                  <a:t>如果存在一條從</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走到</a:t>
                </a:r>
                <a14:m>
                  <m:oMath xmlns:m="http://schemas.openxmlformats.org/officeDocument/2006/math">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𝑦</m:t>
                    </m:r>
                    <m:r>
                      <a:rPr lang="zh-TW" altLang="en-US" i="1" dirty="0">
                        <a:latin typeface="Cambria Math" panose="02040503050406030204" pitchFamily="18" charset="0"/>
                      </a:rPr>
                      <m:t> </m:t>
                    </m:r>
                  </m:oMath>
                </a14:m>
                <a:r>
                  <a:rPr lang="zh-TW" altLang="en-US" dirty="0" smtClean="0"/>
                  <a:t>的路徑且路徑上每條邊的剩餘流量均大於零，則我們將其稱為「增廣路」</a:t>
                </a:r>
                <a:endParaRPr lang="zh-TW" altLang="en-US" i="1"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93541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匹配</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對於一張無向圖，找到相異的</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，使得對於所有的</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，都有一條邊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𝐸</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連接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，這個匹配的權重就是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𝐸</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的權重和</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匹配有分為一般圖匹配與二分圖匹配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一般圖匹配較困難，故不在這次課程內容</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499" y="2882766"/>
            <a:ext cx="3003652" cy="3429134"/>
          </a:xfrm>
          <a:prstGeom prst="rect">
            <a:avLst/>
          </a:prstGeom>
        </p:spPr>
      </p:pic>
    </p:spTree>
    <p:extLst>
      <p:ext uri="{BB962C8B-B14F-4D97-AF65-F5344CB8AC3E}">
        <p14:creationId xmlns:p14="http://schemas.microsoft.com/office/powerpoint/2010/main" val="60559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再以剛剛的圖為例</a:t>
            </a:r>
            <a:endParaRPr lang="zh-TW" altLang="en-US" i="1"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69" y="2370442"/>
            <a:ext cx="5437662" cy="3941458"/>
          </a:xfrm>
          <a:prstGeom prst="rect">
            <a:avLst/>
          </a:prstGeom>
        </p:spPr>
      </p:pic>
    </p:spTree>
    <p:extLst>
      <p:ext uri="{BB962C8B-B14F-4D97-AF65-F5344CB8AC3E}">
        <p14:creationId xmlns:p14="http://schemas.microsoft.com/office/powerpoint/2010/main" val="14782459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先將其轉換為剩餘網路</a:t>
            </a:r>
            <a:endParaRPr lang="zh-TW" altLang="en-US" i="1"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10232468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先將其轉換為剩餘網路</a:t>
            </a:r>
            <a:endParaRPr lang="zh-TW" altLang="en-US" i="1" dirty="0"/>
          </a:p>
        </p:txBody>
      </p:sp>
    </p:spTree>
    <p:extLst>
      <p:ext uri="{BB962C8B-B14F-4D97-AF65-F5344CB8AC3E}">
        <p14:creationId xmlns:p14="http://schemas.microsoft.com/office/powerpoint/2010/main" val="34573433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接著找出一條從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的增廣路</a:t>
                </a:r>
                <a:endParaRPr lang="zh-TW" altLang="en-US" i="1"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35379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將該增廣路增廣，總流量增加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注意增廣後會使反向邊的當</a:t>
                </a:r>
                <a:r>
                  <a:rPr lang="en-US" altLang="zh-TW" dirty="0" smtClean="0"/>
                  <a:t/>
                </a:r>
                <a:br>
                  <a:rPr lang="en-US" altLang="zh-TW" dirty="0" smtClean="0"/>
                </a:br>
                <a:r>
                  <a:rPr lang="zh-TW" altLang="en-US" dirty="0" smtClean="0"/>
                  <a:t>前流量也減少相同數值</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46547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繼續尋找增廣路並增廣</a:t>
            </a:r>
            <a:endParaRPr lang="en-US" altLang="zh-TW" dirty="0" smtClean="0"/>
          </a:p>
        </p:txBody>
      </p:sp>
    </p:spTree>
    <p:extLst>
      <p:ext uri="{BB962C8B-B14F-4D97-AF65-F5344CB8AC3E}">
        <p14:creationId xmlns:p14="http://schemas.microsoft.com/office/powerpoint/2010/main" val="31165208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繼續尋找增廣路並增廣</a:t>
            </a:r>
            <a:endParaRPr lang="en-US" altLang="zh-TW" dirty="0" smtClean="0"/>
          </a:p>
        </p:txBody>
      </p:sp>
    </p:spTree>
    <p:extLst>
      <p:ext uri="{BB962C8B-B14F-4D97-AF65-F5344CB8AC3E}">
        <p14:creationId xmlns:p14="http://schemas.microsoft.com/office/powerpoint/2010/main" val="246718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a:t>總流量再增加</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要記得反向邊也要減少相</a:t>
                </a:r>
                <a:r>
                  <a:rPr lang="zh-TW" altLang="en-US" dirty="0"/>
                  <a:t>等</a:t>
                </a:r>
                <a:r>
                  <a:rPr lang="en-US" altLang="zh-TW" dirty="0" smtClean="0"/>
                  <a:t/>
                </a:r>
                <a:br>
                  <a:rPr lang="en-US" altLang="zh-TW" dirty="0" smtClean="0"/>
                </a:br>
                <a:r>
                  <a:rPr lang="zh-TW" altLang="en-US" dirty="0" smtClean="0"/>
                  <a:t>的流量</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19620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發現在剩餘網路上已經找不到增廣路了，此時得到的總流量</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為最大流</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780073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a:xfrm>
                <a:off x="838199" y="1825625"/>
                <a:ext cx="11083119" cy="4351338"/>
              </a:xfrm>
            </p:spPr>
            <p:txBody>
              <a:bodyPr/>
              <a:lstStyle/>
              <a:p>
                <a:r>
                  <a:rPr lang="zh-TW" altLang="en-US" dirty="0" smtClean="0"/>
                  <a:t>問題來了，每次進行增廣時要增加多少總流量呢？</a:t>
                </a:r>
                <a:endParaRPr lang="en-US" altLang="zh-TW" dirty="0" smtClean="0"/>
              </a:p>
              <a:p>
                <a:endParaRPr lang="en-US" altLang="zh-TW" dirty="0"/>
              </a:p>
              <a:p>
                <a:r>
                  <a:rPr lang="zh-TW" altLang="en-US" dirty="0" smtClean="0"/>
                  <a:t>你會發現，假設你選了一條路徑</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2</m:t>
                        </m:r>
                      </m:sub>
                    </m:sSub>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𝑘</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en-US" altLang="zh-TW" dirty="0" smtClean="0"/>
                  <a:t/>
                </a:r>
                <a:br>
                  <a:rPr lang="en-US" altLang="zh-TW" dirty="0" smtClean="0"/>
                </a:br>
                <a:r>
                  <a:rPr lang="zh-TW" altLang="en-US" dirty="0" smtClean="0"/>
                  <a:t>則增加的總流量為</a:t>
                </a:r>
                <a14:m>
                  <m:oMath xmlns:m="http://schemas.openxmlformats.org/officeDocument/2006/math">
                    <m:r>
                      <a:rPr lang="zh-TW" altLang="en-US" b="0" i="1" dirty="0">
                        <a:latin typeface="Cambria Math" panose="02040503050406030204" pitchFamily="18" charset="0"/>
                      </a:rPr>
                      <m:t> </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d>
                          <m:dPr>
                            <m:begChr m:val="{"/>
                            <m:endChr m:val="}"/>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𝑟</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1</m:t>
                                    </m:r>
                                  </m:sub>
                                </m:sSub>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𝑟</m:t>
                            </m:r>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2</m:t>
                                    </m:r>
                                  </m:sub>
                                </m:sSub>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ea typeface="Cambria Math" panose="02040503050406030204" pitchFamily="18" charset="0"/>
                              </a:rPr>
                              <m:t>⋯, </m:t>
                            </m:r>
                            <m:r>
                              <a:rPr lang="en-US" altLang="zh-TW" b="0" i="1" dirty="0" smtClean="0">
                                <a:latin typeface="Cambria Math" panose="02040503050406030204" pitchFamily="18" charset="0"/>
                                <a:ea typeface="Cambria Math" panose="02040503050406030204" pitchFamily="18" charset="0"/>
                              </a:rPr>
                              <m:t>𝑟</m:t>
                            </m:r>
                            <m:d>
                              <m:dPr>
                                <m:ctrlPr>
                                  <a:rPr lang="en-US" altLang="zh-TW" b="0" i="1" dirty="0" smtClean="0">
                                    <a:latin typeface="Cambria Math" panose="02040503050406030204" pitchFamily="18" charset="0"/>
                                    <a:ea typeface="Cambria Math" panose="02040503050406030204" pitchFamily="18" charset="0"/>
                                  </a:rPr>
                                </m:ctrlPr>
                              </m:dPr>
                              <m:e>
                                <m:sSub>
                                  <m:sSubPr>
                                    <m:ctrlPr>
                                      <a:rPr lang="en-US" altLang="zh-TW" b="0" i="1" dirty="0" smtClean="0">
                                        <a:latin typeface="Cambria Math" panose="02040503050406030204" pitchFamily="18" charset="0"/>
                                        <a:ea typeface="Cambria Math" panose="02040503050406030204" pitchFamily="18" charset="0"/>
                                      </a:rPr>
                                    </m:ctrlPr>
                                  </m:sSubPr>
                                  <m:e>
                                    <m:r>
                                      <a:rPr lang="en-US" altLang="zh-TW" b="0" i="1" dirty="0" smtClean="0">
                                        <a:latin typeface="Cambria Math" panose="02040503050406030204" pitchFamily="18" charset="0"/>
                                        <a:ea typeface="Cambria Math" panose="02040503050406030204" pitchFamily="18" charset="0"/>
                                      </a:rPr>
                                      <m:t>𝑣</m:t>
                                    </m:r>
                                  </m:e>
                                  <m:sub>
                                    <m:r>
                                      <a:rPr lang="en-US" altLang="zh-TW" b="0" i="1" dirty="0" smtClean="0">
                                        <a:latin typeface="Cambria Math" panose="02040503050406030204" pitchFamily="18" charset="0"/>
                                        <a:ea typeface="Cambria Math" panose="02040503050406030204" pitchFamily="18" charset="0"/>
                                      </a:rPr>
                                      <m:t>𝑘</m:t>
                                    </m:r>
                                  </m:sub>
                                </m:sSub>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e>
                            </m:d>
                          </m:e>
                        </m:d>
                        <m:r>
                          <a:rPr lang="en-US" altLang="zh-TW" b="0" i="1" dirty="0" smtClean="0">
                            <a:latin typeface="Cambria Math" panose="02040503050406030204" pitchFamily="18" charset="0"/>
                            <a:ea typeface="Cambria Math" panose="02040503050406030204" pitchFamily="18" charset="0"/>
                          </a:rPr>
                          <m:t> </m:t>
                        </m:r>
                      </m:e>
                    </m:func>
                  </m:oMath>
                </a14:m>
                <a:r>
                  <a:rPr lang="en-US" altLang="zh-TW" b="0" dirty="0" smtClean="0">
                    <a:ea typeface="Cambria Math" panose="02040503050406030204" pitchFamily="18" charset="0"/>
                  </a:rPr>
                  <a:t/>
                </a:r>
                <a:br>
                  <a:rPr lang="en-US" altLang="zh-TW" b="0" dirty="0" smtClean="0">
                    <a:ea typeface="Cambria Math" panose="02040503050406030204" pitchFamily="18" charset="0"/>
                  </a:rPr>
                </a:br>
                <a:r>
                  <a:rPr lang="zh-TW" altLang="en-US" b="0" dirty="0" smtClean="0"/>
                  <a:t>也就是路徑上剩餘流量的最小值</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xfrm>
                <a:off x="838199" y="1825625"/>
                <a:ext cx="11083119" cy="4351338"/>
              </a:xfrm>
              <a:blipFill rotWithShape="0">
                <a:blip r:embed="rId2"/>
                <a:stretch>
                  <a:fillRect l="-1209"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129591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這次只會講二分圖最大匹配，也就是在二分圖上所有邊的權重都是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時的最大權匹配，如右圖同時也是這張圖的最大匹配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最大匹配並不唯一，右</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圖也是這張圖其中一個</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2941" r="-399"/>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499" y="2882766"/>
            <a:ext cx="3003652" cy="342913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702" y="2882766"/>
            <a:ext cx="3003652" cy="3429134"/>
          </a:xfrm>
          <a:prstGeom prst="rect">
            <a:avLst/>
          </a:prstGeom>
        </p:spPr>
      </p:pic>
    </p:spTree>
    <p:extLst>
      <p:ext uri="{BB962C8B-B14F-4D97-AF65-F5344CB8AC3E}">
        <p14:creationId xmlns:p14="http://schemas.microsoft.com/office/powerpoint/2010/main" val="25733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lstStyle/>
              <a:p>
                <a:r>
                  <a:rPr lang="zh-TW" altLang="en-US" dirty="0" smtClean="0"/>
                  <a:t>如下圖的增廣路可以增加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單位的總流量</a:t>
                </a:r>
                <a:endParaRPr lang="zh-TW" altLang="en-US"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665" y="2464058"/>
            <a:ext cx="6901991" cy="4080044"/>
          </a:xfrm>
          <a:prstGeom prst="rect">
            <a:avLst/>
          </a:prstGeom>
        </p:spPr>
      </p:pic>
    </p:spTree>
    <p:extLst>
      <p:ext uri="{BB962C8B-B14F-4D97-AF65-F5344CB8AC3E}">
        <p14:creationId xmlns:p14="http://schemas.microsoft.com/office/powerpoint/2010/main" val="17695799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5D1B1D8-7B5A-4BED-AB39-CB90796B6FDF}"/>
              </a:ext>
            </a:extLst>
          </p:cNvPr>
          <p:cNvSpPr>
            <a:spLocks noGrp="1"/>
          </p:cNvSpPr>
          <p:nvPr>
            <p:ph type="title"/>
          </p:nvPr>
        </p:nvSpPr>
        <p:spPr/>
        <p:txBody>
          <a:bodyPr/>
          <a:lstStyle/>
          <a:p>
            <a:r>
              <a:rPr lang="en-US" altLang="zh-TW" dirty="0" smtClean="0"/>
              <a:t>Max Flow</a:t>
            </a:r>
            <a:endParaRPr lang="zh-TW" altLang="en-US" dirty="0"/>
          </a:p>
        </p:txBody>
      </p:sp>
      <p:sp>
        <p:nvSpPr>
          <p:cNvPr id="3" name="文字版面配置區 2">
            <a:extLst>
              <a:ext uri="{FF2B5EF4-FFF2-40B4-BE49-F238E27FC236}">
                <a16:creationId xmlns:a16="http://schemas.microsoft.com/office/drawing/2014/main" xmlns=""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149837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lstStyle/>
          <a:p>
            <a:r>
              <a:rPr lang="zh-TW" altLang="en-US" dirty="0" smtClean="0"/>
              <a:t>在最大流中，每一條邊會需要儲存</a:t>
            </a:r>
            <a:r>
              <a:rPr lang="en-US" altLang="zh-TW" dirty="0" smtClean="0"/>
              <a:t/>
            </a:r>
            <a:br>
              <a:rPr lang="en-US" altLang="zh-TW" dirty="0" smtClean="0"/>
            </a:br>
            <a:r>
              <a:rPr lang="zh-TW" altLang="en-US" dirty="0" smtClean="0">
                <a:solidFill>
                  <a:srgbClr val="FF0000"/>
                </a:solidFill>
              </a:rPr>
              <a:t>起點、終點、容量</a:t>
            </a:r>
            <a:r>
              <a:rPr lang="zh-TW" altLang="en-US" dirty="0">
                <a:solidFill>
                  <a:srgbClr val="FF0000"/>
                </a:solidFill>
              </a:rPr>
              <a:t>、當前流量</a:t>
            </a:r>
            <a:r>
              <a:rPr lang="en-US" altLang="zh-TW" dirty="0" smtClean="0"/>
              <a:t/>
            </a:r>
            <a:br>
              <a:rPr lang="en-US" altLang="zh-TW" dirty="0" smtClean="0"/>
            </a:br>
            <a:endParaRPr lang="en-US" altLang="zh-TW" dirty="0" smtClean="0"/>
          </a:p>
          <a:p>
            <a:r>
              <a:rPr lang="zh-TW" altLang="en-US" dirty="0" smtClean="0"/>
              <a:t>通常在維護剩餘網路時會需要維護反向邊才能快速找到反向邊的位置，因此會多存反向邊的「位置」</a:t>
            </a:r>
            <a:endParaRPr lang="en-US" altLang="zh-TW" dirty="0" smtClean="0"/>
          </a:p>
        </p:txBody>
      </p:sp>
    </p:spTree>
    <p:extLst>
      <p:ext uri="{BB962C8B-B14F-4D97-AF65-F5344CB8AC3E}">
        <p14:creationId xmlns:p14="http://schemas.microsoft.com/office/powerpoint/2010/main" val="25795081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lstStyle/>
          <a:p>
            <a:r>
              <a:rPr lang="zh-TW" altLang="en-US" dirty="0" smtClean="0"/>
              <a:t>如圖</a:t>
            </a:r>
            <a:endParaRPr lang="en-US" altLang="zh-TW" dirty="0" smtClean="0"/>
          </a:p>
          <a:p>
            <a:endParaRPr lang="en-US" altLang="zh-TW" dirty="0"/>
          </a:p>
          <a:p>
            <a:r>
              <a:rPr lang="zh-TW" altLang="en-US" dirty="0" smtClean="0"/>
              <a:t>在 </a:t>
            </a:r>
            <a:r>
              <a:rPr lang="en-US" altLang="zh-TW" dirty="0" smtClean="0"/>
              <a:t>rev</a:t>
            </a:r>
            <a:r>
              <a:rPr lang="zh-TW" altLang="en-US" dirty="0" smtClean="0"/>
              <a:t> 的部份我們存反向邊所在的 </a:t>
            </a:r>
            <a:r>
              <a:rPr lang="en-US" altLang="zh-TW" dirty="0" smtClean="0"/>
              <a:t>index</a:t>
            </a:r>
            <a:r>
              <a:rPr lang="zh-TW" altLang="en-US" dirty="0" smtClean="0"/>
              <a:t> 值</a:t>
            </a:r>
            <a:endParaRPr lang="en-US" altLang="zh-TW" dirty="0" smtClean="0"/>
          </a:p>
          <a:p>
            <a:endParaRPr lang="en-US" altLang="zh-TW" dirty="0" smtClean="0"/>
          </a:p>
          <a:p>
            <a:r>
              <a:rPr lang="zh-TW" altLang="en-US" dirty="0" smtClean="0"/>
              <a:t>使用 </a:t>
            </a:r>
            <a:r>
              <a:rPr lang="en-US" altLang="zh-TW" dirty="0" smtClean="0"/>
              <a:t>vector&lt;Edge&gt;</a:t>
            </a:r>
            <a:r>
              <a:rPr lang="zh-TW" altLang="en-US" dirty="0" smtClean="0"/>
              <a:t> 就能存圖了</a:t>
            </a:r>
            <a:endParaRPr lang="en-US" altLang="zh-TW" dirty="0"/>
          </a:p>
        </p:txBody>
      </p:sp>
      <p:pic>
        <p:nvPicPr>
          <p:cNvPr id="5" name="圖片 4"/>
          <p:cNvPicPr>
            <a:picLocks noChangeAspect="1"/>
          </p:cNvPicPr>
          <p:nvPr/>
        </p:nvPicPr>
        <p:blipFill>
          <a:blip r:embed="rId2"/>
          <a:stretch>
            <a:fillRect/>
          </a:stretch>
        </p:blipFill>
        <p:spPr>
          <a:xfrm>
            <a:off x="2274524" y="1825625"/>
            <a:ext cx="4745924" cy="958895"/>
          </a:xfrm>
          <a:prstGeom prst="rect">
            <a:avLst/>
          </a:prstGeom>
        </p:spPr>
      </p:pic>
    </p:spTree>
    <p:extLst>
      <p:ext uri="{BB962C8B-B14F-4D97-AF65-F5344CB8AC3E}">
        <p14:creationId xmlns:p14="http://schemas.microsoft.com/office/powerpoint/2010/main" val="14040058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fontScale="92500"/>
              </a:bodyPr>
              <a:lstStyle/>
              <a:p>
                <a:r>
                  <a:rPr lang="zh-TW" altLang="en-US" dirty="0" smtClean="0"/>
                  <a:t>通常筆者會使用另外一種方式，因為既然使用 </a:t>
                </a:r>
                <a:r>
                  <a:rPr lang="en-US" altLang="zh-TW" dirty="0" smtClean="0"/>
                  <a:t>vector</a:t>
                </a:r>
                <a:r>
                  <a:rPr lang="zh-TW" altLang="en-US" dirty="0" smtClean="0"/>
                  <a:t> 了，那也沒必要存起點資訊，最終簡化成這樣</a:t>
                </a:r>
                <a:endParaRPr lang="en-US" altLang="zh-TW" dirty="0" smtClean="0"/>
              </a:p>
              <a:p>
                <a:endParaRPr lang="en-US" altLang="zh-TW" dirty="0"/>
              </a:p>
              <a:p>
                <a:endParaRPr lang="en-US" altLang="zh-TW" dirty="0" smtClean="0"/>
              </a:p>
              <a:p>
                <a:r>
                  <a:rPr lang="zh-TW" altLang="en-US" dirty="0" smtClean="0"/>
                  <a:t>當要增加一條從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𝑢</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𝑣</m:t>
                    </m:r>
                    <m:r>
                      <a:rPr lang="zh-TW" altLang="en-US" i="1" dirty="0">
                        <a:latin typeface="Cambria Math" panose="02040503050406030204" pitchFamily="18" charset="0"/>
                      </a:rPr>
                      <m:t> </m:t>
                    </m:r>
                  </m:oMath>
                </a14:m>
                <a:r>
                  <a:rPr lang="zh-TW" altLang="en-US" dirty="0" smtClean="0"/>
                  <a:t>，容量為</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𝑐𝑎𝑝</m:t>
                    </m:r>
                    <m:r>
                      <a:rPr lang="en-US" altLang="zh-TW" b="0" i="1" smtClean="0">
                        <a:latin typeface="Cambria Math" panose="02040503050406030204" pitchFamily="18" charset="0"/>
                      </a:rPr>
                      <m:t> </m:t>
                    </m:r>
                  </m:oMath>
                </a14:m>
                <a:r>
                  <a:rPr lang="zh-TW" altLang="en-US" dirty="0" smtClean="0"/>
                  <a:t>的邊時，做法如下：</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217" t="-2941" r="-110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7879741" y="2498986"/>
            <a:ext cx="3837027" cy="977131"/>
          </a:xfrm>
          <a:prstGeom prst="rect">
            <a:avLst/>
          </a:prstGeom>
        </p:spPr>
      </p:pic>
      <p:pic>
        <p:nvPicPr>
          <p:cNvPr id="7" name="圖片 6"/>
          <p:cNvPicPr>
            <a:picLocks noChangeAspect="1"/>
          </p:cNvPicPr>
          <p:nvPr/>
        </p:nvPicPr>
        <p:blipFill>
          <a:blip r:embed="rId4"/>
          <a:stretch>
            <a:fillRect/>
          </a:stretch>
        </p:blipFill>
        <p:spPr>
          <a:xfrm>
            <a:off x="2760856" y="4501727"/>
            <a:ext cx="6666897" cy="1166157"/>
          </a:xfrm>
          <a:prstGeom prst="rect">
            <a:avLst/>
          </a:prstGeom>
        </p:spPr>
      </p:pic>
    </p:spTree>
    <p:extLst>
      <p:ext uri="{BB962C8B-B14F-4D97-AF65-F5344CB8AC3E}">
        <p14:creationId xmlns:p14="http://schemas.microsoft.com/office/powerpoint/2010/main" val="28234571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當要將某條邊 </a:t>
            </a:r>
            <a:r>
              <a:rPr lang="en-US" altLang="zh-TW" dirty="0" smtClean="0"/>
              <a:t>e </a:t>
            </a:r>
            <a:r>
              <a:rPr lang="zh-TW" altLang="en-US" dirty="0" smtClean="0"/>
              <a:t>的流量增加 </a:t>
            </a:r>
            <a:r>
              <a:rPr lang="en-US" altLang="zh-TW" dirty="0" err="1" smtClean="0"/>
              <a:t>df</a:t>
            </a:r>
            <a:r>
              <a:rPr lang="zh-TW" altLang="en-US" dirty="0" smtClean="0"/>
              <a:t> 單位時如下：</a:t>
            </a:r>
            <a:endParaRPr lang="en-US" altLang="zh-TW" dirty="0"/>
          </a:p>
        </p:txBody>
      </p:sp>
      <p:pic>
        <p:nvPicPr>
          <p:cNvPr id="5" name="圖片 4"/>
          <p:cNvPicPr>
            <a:picLocks noChangeAspect="1"/>
          </p:cNvPicPr>
          <p:nvPr/>
        </p:nvPicPr>
        <p:blipFill>
          <a:blip r:embed="rId2"/>
          <a:stretch>
            <a:fillRect/>
          </a:stretch>
        </p:blipFill>
        <p:spPr>
          <a:xfrm>
            <a:off x="3619724" y="3356035"/>
            <a:ext cx="4942043" cy="856187"/>
          </a:xfrm>
          <a:prstGeom prst="rect">
            <a:avLst/>
          </a:prstGeom>
        </p:spPr>
      </p:pic>
    </p:spTree>
    <p:extLst>
      <p:ext uri="{BB962C8B-B14F-4D97-AF65-F5344CB8AC3E}">
        <p14:creationId xmlns:p14="http://schemas.microsoft.com/office/powerpoint/2010/main" val="20573303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欸？怎麼把反向邊的容量及初始流量都設為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0</m:t>
                    </m:r>
                    <m:r>
                      <a:rPr lang="zh-TW" altLang="en-US" i="1" dirty="0">
                        <a:latin typeface="Cambria Math" panose="02040503050406030204" pitchFamily="18" charset="0"/>
                      </a:rPr>
                      <m:t> </m:t>
                    </m:r>
                  </m:oMath>
                </a14:m>
                <a:r>
                  <a:rPr lang="zh-TW" altLang="en-US" dirty="0" smtClean="0"/>
                  <a:t>，這樣某條邊增加流量時反向邊的流量不就變負的了嗎</a:t>
                </a:r>
                <a:endParaRPr lang="en-US" altLang="zh-TW" dirty="0" smtClean="0"/>
              </a:p>
              <a:p>
                <a:r>
                  <a:rPr lang="zh-TW" altLang="en-US" dirty="0" smtClean="0"/>
                  <a:t>在剩</a:t>
                </a:r>
                <a:r>
                  <a:rPr lang="zh-TW" altLang="en-US" dirty="0"/>
                  <a:t>餘</a:t>
                </a:r>
                <a:r>
                  <a:rPr lang="zh-TW" altLang="en-US" dirty="0" smtClean="0"/>
                  <a:t>網路中，我們只關心剩餘容量是否為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0</m:t>
                    </m:r>
                    <m:r>
                      <a:rPr lang="zh-TW" altLang="en-US" i="1" dirty="0">
                        <a:latin typeface="Cambria Math" panose="02040503050406030204" pitchFamily="18" charset="0"/>
                      </a:rPr>
                      <m:t> </m:t>
                    </m:r>
                  </m:oMath>
                </a14:m>
                <a:r>
                  <a:rPr lang="zh-TW" altLang="en-US" dirty="0" smtClean="0"/>
                  <a:t>，也就是 </a:t>
                </a:r>
                <a:r>
                  <a:rPr lang="en-US" altLang="zh-TW" dirty="0" smtClean="0"/>
                  <a:t/>
                </a:r>
                <a:br>
                  <a:rPr lang="en-US" altLang="zh-TW" dirty="0" smtClean="0"/>
                </a:br>
                <a:r>
                  <a:rPr lang="en-US" altLang="zh-TW" dirty="0" smtClean="0"/>
                  <a:t>cap – flow</a:t>
                </a:r>
                <a:r>
                  <a:rPr lang="zh-TW" altLang="en-US" dirty="0" smtClean="0"/>
                  <a:t> 的值，只要</a:t>
                </a:r>
                <a:r>
                  <a:rPr lang="zh-TW" altLang="en-US" dirty="0"/>
                  <a:t>注意初始值的 </a:t>
                </a:r>
                <a:r>
                  <a:rPr lang="en-US" altLang="zh-TW" dirty="0"/>
                  <a:t>cap</a:t>
                </a:r>
                <a:r>
                  <a:rPr lang="zh-TW" altLang="en-US" dirty="0"/>
                  <a:t> 要等於 </a:t>
                </a:r>
                <a:r>
                  <a:rPr lang="en-US" altLang="zh-TW" dirty="0" smtClean="0"/>
                  <a:t>flow</a:t>
                </a:r>
                <a:r>
                  <a:rPr lang="zh-TW" altLang="en-US" dirty="0" smtClean="0"/>
                  <a:t>，因此就算寫成下面這樣也沒問題</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715671" y="4385204"/>
            <a:ext cx="5150491" cy="900911"/>
          </a:xfrm>
          <a:prstGeom prst="rect">
            <a:avLst/>
          </a:prstGeom>
        </p:spPr>
      </p:pic>
      <p:pic>
        <p:nvPicPr>
          <p:cNvPr id="3" name="圖片 2"/>
          <p:cNvPicPr>
            <a:picLocks noChangeAspect="1"/>
          </p:cNvPicPr>
          <p:nvPr/>
        </p:nvPicPr>
        <p:blipFill>
          <a:blip r:embed="rId4"/>
          <a:stretch>
            <a:fillRect/>
          </a:stretch>
        </p:blipFill>
        <p:spPr>
          <a:xfrm>
            <a:off x="6324017" y="4385204"/>
            <a:ext cx="5405465" cy="900911"/>
          </a:xfrm>
          <a:prstGeom prst="rect">
            <a:avLst/>
          </a:prstGeom>
        </p:spPr>
      </p:pic>
      <p:pic>
        <p:nvPicPr>
          <p:cNvPr id="6" name="圖片 5"/>
          <p:cNvPicPr>
            <a:picLocks noChangeAspect="1"/>
          </p:cNvPicPr>
          <p:nvPr/>
        </p:nvPicPr>
        <p:blipFill>
          <a:blip r:embed="rId5"/>
          <a:stretch>
            <a:fillRect/>
          </a:stretch>
        </p:blipFill>
        <p:spPr>
          <a:xfrm>
            <a:off x="3330865" y="5474278"/>
            <a:ext cx="5695884" cy="898432"/>
          </a:xfrm>
          <a:prstGeom prst="rect">
            <a:avLst/>
          </a:prstGeom>
        </p:spPr>
      </p:pic>
    </p:spTree>
    <p:extLst>
      <p:ext uri="{BB962C8B-B14F-4D97-AF65-F5344CB8AC3E}">
        <p14:creationId xmlns:p14="http://schemas.microsoft.com/office/powerpoint/2010/main" val="6042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Ford-Fulkerson</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這個</a:t>
            </a:r>
            <a:r>
              <a:rPr lang="zh-TW" altLang="en-US" dirty="0"/>
              <a:t>做</a:t>
            </a:r>
            <a:r>
              <a:rPr lang="zh-TW" altLang="en-US" dirty="0" smtClean="0"/>
              <a:t>法就如同剛剛講的，每次找到增廣路，並將其增廣</a:t>
            </a:r>
            <a:endParaRPr lang="en-US" altLang="zh-TW" dirty="0" smtClean="0"/>
          </a:p>
          <a:p>
            <a:endParaRPr lang="en-US" altLang="zh-TW" dirty="0" smtClean="0"/>
          </a:p>
          <a:p>
            <a:r>
              <a:rPr lang="zh-TW" altLang="en-US" dirty="0" smtClean="0"/>
              <a:t>我們先假設這個增廣路算法會是正確的，詳細證明留到後面再說</a:t>
            </a:r>
            <a:endParaRPr lang="en-US" altLang="zh-TW" dirty="0" smtClean="0"/>
          </a:p>
        </p:txBody>
      </p:sp>
    </p:spTree>
    <p:extLst>
      <p:ext uri="{BB962C8B-B14F-4D97-AF65-F5344CB8AC3E}">
        <p14:creationId xmlns:p14="http://schemas.microsoft.com/office/powerpoint/2010/main" val="189677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Ford-Fulkerson</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每次找尋增廣路時，會需要尋找所有從源點到匯點的路徑，複雜度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，找到增廣路後會需要對增廣路上所有的邊進行修改，從源點到匯點至多經過</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條邊，因此修改邊的複雜度為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，每次增廣至少增加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單位的流量，如果最大流為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𝐹</m:t>
                    </m:r>
                    <m:r>
                      <a:rPr lang="zh-TW" altLang="en-US" i="1" dirty="0">
                        <a:latin typeface="Cambria Math" panose="02040503050406030204" pitchFamily="18" charset="0"/>
                      </a:rPr>
                      <m:t> </m:t>
                    </m:r>
                  </m:oMath>
                </a14:m>
                <a:r>
                  <a:rPr lang="zh-TW" altLang="en-US" dirty="0" smtClean="0"/>
                  <a:t>，則最多增廣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𝐹</m:t>
                    </m:r>
                    <m:r>
                      <a:rPr lang="en-US" altLang="zh-TW" i="1" dirty="0" smtClean="0">
                        <a:latin typeface="Cambria Math" panose="02040503050406030204" pitchFamily="18" charset="0"/>
                      </a:rPr>
                      <m:t> </m:t>
                    </m:r>
                  </m:oMath>
                </a14:m>
                <a:r>
                  <a:rPr lang="zh-TW" altLang="en-US" dirty="0" smtClean="0"/>
                  <a:t>次</a:t>
                </a:r>
                <a:endParaRPr lang="en-US" altLang="zh-TW" dirty="0" smtClean="0"/>
              </a:p>
              <a:p>
                <a:r>
                  <a:rPr lang="zh-TW" altLang="en-US" dirty="0" smtClean="0"/>
                  <a:t>總複雜度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m:rPr>
                            <m:sty m:val="p"/>
                          </m:rPr>
                          <a:rPr lang="en-US" altLang="zh-TW" i="1" dirty="0" smtClean="0">
                            <a:latin typeface="Cambria Math" panose="02040503050406030204" pitchFamily="18" charset="0"/>
                          </a:rPr>
                          <m:t>F</m:t>
                        </m:r>
                        <m:r>
                          <a:rPr lang="en-US" altLang="zh-TW" i="1" dirty="0" smtClean="0">
                            <a:latin typeface="Cambria Math" panose="02040503050406030204" pitchFamily="18" charset="0"/>
                            <a:ea typeface="Cambria Math" panose="02040503050406030204" pitchFamily="18" charset="0"/>
                          </a:rPr>
                          <m:t>×</m:t>
                        </m:r>
                        <m:d>
                          <m:dPr>
                            <m:ctrlPr>
                              <a:rPr lang="en-US" altLang="zh-TW" i="1" dirty="0" smtClean="0">
                                <a:latin typeface="Cambria Math" panose="02040503050406030204" pitchFamily="18" charset="0"/>
                                <a:ea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𝑚</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𝑛</m:t>
                            </m:r>
                          </m:e>
                        </m:d>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𝑚𝐹</m:t>
                    </m:r>
                    <m:r>
                      <a:rPr lang="en-US" altLang="zh-TW" b="0" i="1" dirty="0" smtClean="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4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3397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14:m>
                  <m:oMath xmlns:m="http://schemas.openxmlformats.org/officeDocument/2006/math">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𝑚𝐹</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這個時間複雜度，在大部分情況下是不能被接受的，假設最大流非常大，那麼這個算法不足以解決問題，那麼要如何優化呢？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t="-2941" r="-20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59406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5672</TotalTime>
  <Words>3972</Words>
  <Application>Microsoft Office PowerPoint</Application>
  <PresentationFormat>寬螢幕</PresentationFormat>
  <Paragraphs>486</Paragraphs>
  <Slides>157</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157</vt:i4>
      </vt:variant>
    </vt:vector>
  </HeadingPairs>
  <TitlesOfParts>
    <vt:vector size="164" baseType="lpstr">
      <vt:lpstr>微軟正黑體</vt:lpstr>
      <vt:lpstr>Calibri</vt:lpstr>
      <vt:lpstr>Meslo LG M for Powerline</vt:lpstr>
      <vt:lpstr>新細明體</vt:lpstr>
      <vt:lpstr>Arial</vt:lpstr>
      <vt:lpstr>Cambria Math</vt:lpstr>
      <vt:lpstr>Office 佈景主題</vt:lpstr>
      <vt:lpstr> Advanced  Competitive Programming</vt:lpstr>
      <vt:lpstr>Bipartite Graph</vt:lpstr>
      <vt:lpstr>二分圖</vt:lpstr>
      <vt:lpstr>二分圖</vt:lpstr>
      <vt:lpstr>二分圖</vt:lpstr>
      <vt:lpstr>判別二分圖</vt:lpstr>
      <vt:lpstr>Matching</vt:lpstr>
      <vt:lpstr>匹配</vt:lpstr>
      <vt:lpstr>二分圖最大匹配</vt:lpstr>
      <vt:lpstr>二分圖最大匹配</vt:lpstr>
      <vt:lpstr>二分圖最大匹配</vt:lpstr>
      <vt:lpstr>二分圖最大匹配</vt:lpstr>
      <vt:lpstr>二分圖最大匹配</vt:lpstr>
      <vt:lpstr>二分圖最大匹配</vt:lpstr>
      <vt:lpstr>Berge’s lemma</vt:lpstr>
      <vt:lpstr>二分圖最大匹配</vt:lpstr>
      <vt:lpstr>如何找擴充路徑？</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時間複雜度</vt:lpstr>
      <vt:lpstr>Code</vt:lpstr>
      <vt:lpstr>Independent Set and Cover Set</vt:lpstr>
      <vt:lpstr>名詞介紹</vt:lpstr>
      <vt:lpstr>名詞介紹</vt:lpstr>
      <vt:lpstr>名詞介紹</vt:lpstr>
      <vt:lpstr>名詞介紹</vt:lpstr>
      <vt:lpstr>名詞介紹</vt:lpstr>
      <vt:lpstr>獨立集 &amp; 覆蓋</vt:lpstr>
      <vt:lpstr>獨立集 &amp; 覆蓋</vt:lpstr>
      <vt:lpstr>獨立集 &amp; 覆蓋</vt:lpstr>
      <vt:lpstr>獨立集 &amp; 覆蓋</vt:lpstr>
      <vt:lpstr>獨立集 &amp; 覆蓋</vt:lpstr>
      <vt:lpstr>重點整理</vt:lpstr>
      <vt:lpstr>Example Problem</vt:lpstr>
      <vt:lpstr>TIOJ 1089 Asteroids</vt:lpstr>
      <vt:lpstr>TIOJ 1089 Asteroids</vt:lpstr>
      <vt:lpstr>TIOJ 1089 Asteroids</vt:lpstr>
      <vt:lpstr>TIOJ 1089 Asteroids</vt:lpstr>
      <vt:lpstr>TIOJ 1089 Asteroids</vt:lpstr>
      <vt:lpstr>TIOJ 1089 Asteroids</vt:lpstr>
      <vt:lpstr>TIOJ 1089 Asteroids</vt:lpstr>
      <vt:lpstr>Network Flow</vt:lpstr>
      <vt:lpstr>網路流</vt:lpstr>
      <vt:lpstr>名詞介紹</vt:lpstr>
      <vt:lpstr>網路流</vt:lpstr>
      <vt:lpstr>Greedy</vt:lpstr>
      <vt:lpstr>Greedy</vt:lpstr>
      <vt:lpstr>Greedy</vt:lpstr>
      <vt:lpstr>Greedy</vt:lpstr>
      <vt:lpstr>Greedy</vt:lpstr>
      <vt:lpstr>Greedy</vt:lpstr>
      <vt:lpstr>Greedy</vt:lpstr>
      <vt:lpstr>Greedy</vt:lpstr>
      <vt:lpstr>Greedy</vt:lpstr>
      <vt:lpstr>Residual Network</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Max Flow</vt:lpstr>
      <vt:lpstr>如何存圖</vt:lpstr>
      <vt:lpstr>如何存圖</vt:lpstr>
      <vt:lpstr>如何存圖</vt:lpstr>
      <vt:lpstr>如何存圖</vt:lpstr>
      <vt:lpstr>如何存圖</vt:lpstr>
      <vt:lpstr>Ford-Fulkerson</vt:lpstr>
      <vt:lpstr>Ford-Fulkerson 時間複雜度</vt:lpstr>
      <vt:lpstr>Edmonds-Karp</vt:lpstr>
      <vt:lpstr>Edmonds-Karp</vt:lpstr>
      <vt:lpstr>Edmonds-Karp</vt:lpstr>
      <vt:lpstr>Edmonds-Karp</vt:lpstr>
      <vt:lpstr>Edmonds-Karp</vt:lpstr>
      <vt:lpstr>Edmonds-Karp</vt:lpstr>
      <vt:lpstr>Edmonds-Karp</vt:lpstr>
      <vt:lpstr>Edmonds-Karp</vt:lpstr>
      <vt:lpstr>Edmonds-Karp</vt:lpstr>
      <vt:lpstr>Edmonds-Karp</vt:lpstr>
      <vt:lpstr>Edmonds-Karp</vt:lpstr>
      <vt:lpstr>Edmonds-Karp 時間複雜度</vt:lpstr>
      <vt:lpstr>Edmonds-Karp 時間複雜度</vt:lpstr>
      <vt:lpstr>Edmonds-Karp 時間複雜度</vt:lpstr>
      <vt:lpstr>Edmonds-Karp 時間複雜度</vt:lpstr>
      <vt:lpstr>Edmonds-Karp 時間複雜度</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 時間複雜度</vt:lpstr>
      <vt:lpstr>Dinic 時間複雜度</vt:lpstr>
      <vt:lpstr>Dinic 時間複雜度</vt:lpstr>
      <vt:lpstr>Dinic 時間複雜度</vt:lpstr>
      <vt:lpstr>Dinic 模板</vt:lpstr>
      <vt:lpstr>Min Cut</vt:lpstr>
      <vt:lpstr>割</vt:lpstr>
      <vt:lpstr>s-t 割</vt:lpstr>
      <vt:lpstr>割的花費</vt:lpstr>
      <vt:lpstr>最小割</vt:lpstr>
      <vt:lpstr>最小割</vt:lpstr>
      <vt:lpstr>流-割對偶性</vt:lpstr>
      <vt:lpstr>流-割對偶性</vt:lpstr>
      <vt:lpstr>最大流最小割定理</vt:lpstr>
      <vt:lpstr>最大流最小割定理</vt:lpstr>
      <vt:lpstr>Example Problem</vt:lpstr>
      <vt:lpstr>題目</vt:lpstr>
      <vt:lpstr>TIOJ 2134 魔法藥水</vt:lpstr>
      <vt:lpstr>建模</vt:lpstr>
      <vt:lpstr>TIOJ 2134 魔法藥水</vt:lpstr>
      <vt:lpstr>TIOJ 2134 魔法藥水</vt:lpstr>
      <vt:lpstr>TIOJ 2134 魔法藥水</vt:lpstr>
      <vt:lpstr>TIOJ 2134 魔法藥水</vt:lpstr>
      <vt:lpstr>TIOJ 2134 魔法藥水</vt:lpstr>
      <vt:lpstr>Conclusion</vt:lpstr>
      <vt:lpstr>總結</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奕儒 宋</dc:creator>
  <cp:lastModifiedBy>leo</cp:lastModifiedBy>
  <cp:revision>257</cp:revision>
  <dcterms:created xsi:type="dcterms:W3CDTF">2019-02-19T13:11:27Z</dcterms:created>
  <dcterms:modified xsi:type="dcterms:W3CDTF">2020-05-25T13:48:01Z</dcterms:modified>
</cp:coreProperties>
</file>